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Override5.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Lst>
  <p:notesMasterIdLst>
    <p:notesMasterId r:id="rId48"/>
  </p:notesMasterIdLst>
  <p:handoutMasterIdLst>
    <p:handoutMasterId r:id="rId49"/>
  </p:handoutMasterIdLst>
  <p:sldIdLst>
    <p:sldId id="309" r:id="rId2"/>
    <p:sldId id="413" r:id="rId3"/>
    <p:sldId id="459" r:id="rId4"/>
    <p:sldId id="372" r:id="rId5"/>
    <p:sldId id="373" r:id="rId6"/>
    <p:sldId id="433" r:id="rId7"/>
    <p:sldId id="311" r:id="rId8"/>
    <p:sldId id="312" r:id="rId9"/>
    <p:sldId id="313" r:id="rId10"/>
    <p:sldId id="318" r:id="rId11"/>
    <p:sldId id="304" r:id="rId12"/>
    <p:sldId id="330" r:id="rId13"/>
    <p:sldId id="458" r:id="rId14"/>
    <p:sldId id="324" r:id="rId15"/>
    <p:sldId id="420" r:id="rId16"/>
    <p:sldId id="326" r:id="rId17"/>
    <p:sldId id="346" r:id="rId18"/>
    <p:sldId id="328" r:id="rId19"/>
    <p:sldId id="329" r:id="rId20"/>
    <p:sldId id="360" r:id="rId21"/>
    <p:sldId id="404" r:id="rId22"/>
    <p:sldId id="358" r:id="rId23"/>
    <p:sldId id="356" r:id="rId24"/>
    <p:sldId id="355" r:id="rId25"/>
    <p:sldId id="362" r:id="rId26"/>
    <p:sldId id="421" r:id="rId27"/>
    <p:sldId id="302" r:id="rId28"/>
    <p:sldId id="281" r:id="rId29"/>
    <p:sldId id="284" r:id="rId30"/>
    <p:sldId id="286" r:id="rId31"/>
    <p:sldId id="306" r:id="rId32"/>
    <p:sldId id="301" r:id="rId33"/>
    <p:sldId id="290" r:id="rId34"/>
    <p:sldId id="291" r:id="rId35"/>
    <p:sldId id="292" r:id="rId36"/>
    <p:sldId id="293" r:id="rId37"/>
    <p:sldId id="294" r:id="rId38"/>
    <p:sldId id="297" r:id="rId39"/>
    <p:sldId id="298" r:id="rId40"/>
    <p:sldId id="305" r:id="rId41"/>
    <p:sldId id="308" r:id="rId42"/>
    <p:sldId id="307" r:id="rId43"/>
    <p:sldId id="299" r:id="rId44"/>
    <p:sldId id="460" r:id="rId45"/>
    <p:sldId id="457" r:id="rId46"/>
    <p:sldId id="264" r:id="rId47"/>
  </p:sldIdLst>
  <p:sldSz cx="9144000" cy="6858000" type="screen4x3"/>
  <p:notesSz cx="7010400" cy="9296400"/>
  <p:defaultTextStyle>
    <a:defPPr>
      <a:defRPr lang="da-DK"/>
    </a:defPPr>
    <a:lvl1pPr algn="r" rtl="0" eaLnBrk="0" fontAlgn="base" hangingPunct="0">
      <a:spcBef>
        <a:spcPct val="0"/>
      </a:spcBef>
      <a:spcAft>
        <a:spcPct val="0"/>
      </a:spcAft>
      <a:defRPr sz="2400" kern="1200">
        <a:solidFill>
          <a:schemeClr val="tx1"/>
        </a:solidFill>
        <a:latin typeface="Arial" charset="0"/>
        <a:ea typeface="+mn-ea"/>
        <a:cs typeface="+mn-cs"/>
      </a:defRPr>
    </a:lvl1pPr>
    <a:lvl2pPr marL="457200" algn="r" rtl="0" eaLnBrk="0" fontAlgn="base" hangingPunct="0">
      <a:spcBef>
        <a:spcPct val="0"/>
      </a:spcBef>
      <a:spcAft>
        <a:spcPct val="0"/>
      </a:spcAft>
      <a:defRPr sz="2400" kern="1200">
        <a:solidFill>
          <a:schemeClr val="tx1"/>
        </a:solidFill>
        <a:latin typeface="Arial" charset="0"/>
        <a:ea typeface="+mn-ea"/>
        <a:cs typeface="+mn-cs"/>
      </a:defRPr>
    </a:lvl2pPr>
    <a:lvl3pPr marL="914400" algn="r" rtl="0" eaLnBrk="0" fontAlgn="base" hangingPunct="0">
      <a:spcBef>
        <a:spcPct val="0"/>
      </a:spcBef>
      <a:spcAft>
        <a:spcPct val="0"/>
      </a:spcAft>
      <a:defRPr sz="2400" kern="1200">
        <a:solidFill>
          <a:schemeClr val="tx1"/>
        </a:solidFill>
        <a:latin typeface="Arial" charset="0"/>
        <a:ea typeface="+mn-ea"/>
        <a:cs typeface="+mn-cs"/>
      </a:defRPr>
    </a:lvl3pPr>
    <a:lvl4pPr marL="1371600" algn="r" rtl="0" eaLnBrk="0" fontAlgn="base" hangingPunct="0">
      <a:spcBef>
        <a:spcPct val="0"/>
      </a:spcBef>
      <a:spcAft>
        <a:spcPct val="0"/>
      </a:spcAft>
      <a:defRPr sz="2400" kern="1200">
        <a:solidFill>
          <a:schemeClr val="tx1"/>
        </a:solidFill>
        <a:latin typeface="Arial" charset="0"/>
        <a:ea typeface="+mn-ea"/>
        <a:cs typeface="+mn-cs"/>
      </a:defRPr>
    </a:lvl4pPr>
    <a:lvl5pPr marL="1828800" algn="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36" userDrawn="1">
          <p15:clr>
            <a:srgbClr val="A4A3A4"/>
          </p15:clr>
        </p15:guide>
        <p15:guide id="3" orient="horz" pos="3861" userDrawn="1">
          <p15:clr>
            <a:srgbClr val="A4A3A4"/>
          </p15:clr>
        </p15:guide>
        <p15:guide id="4" pos="5543">
          <p15:clr>
            <a:srgbClr val="A4A3A4"/>
          </p15:clr>
        </p15:guide>
        <p15:guide id="5" orient="horz" pos="3800">
          <p15:clr>
            <a:srgbClr val="A4A3A4"/>
          </p15:clr>
        </p15:guide>
        <p15:guide id="6" orient="horz" pos="3813">
          <p15:clr>
            <a:srgbClr val="A4A3A4"/>
          </p15:clr>
        </p15:guide>
        <p15:guide id="7" orient="horz" pos="2592">
          <p15:clr>
            <a:srgbClr val="A4A3A4"/>
          </p15:clr>
        </p15:guide>
        <p15:guide id="8" orient="horz" pos="2616">
          <p15:clr>
            <a:srgbClr val="A4A3A4"/>
          </p15:clr>
        </p15:guide>
        <p15:guide id="9" pos="381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B5C7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94" autoAdjust="0"/>
    <p:restoredTop sz="96374" autoAdjust="0"/>
  </p:normalViewPr>
  <p:slideViewPr>
    <p:cSldViewPr snapToObjects="1">
      <p:cViewPr varScale="1">
        <p:scale>
          <a:sx n="107" d="100"/>
          <a:sy n="107" d="100"/>
        </p:scale>
        <p:origin x="1560" y="96"/>
      </p:cViewPr>
      <p:guideLst>
        <p:guide orient="horz" pos="2160"/>
        <p:guide pos="336"/>
        <p:guide orient="horz" pos="3861"/>
        <p:guide pos="5543"/>
        <p:guide orient="horz" pos="3800"/>
        <p:guide orient="horz" pos="3813"/>
        <p:guide orient="horz" pos="2592"/>
        <p:guide orient="horz" pos="2616"/>
        <p:guide pos="3815"/>
      </p:guideLst>
    </p:cSldViewPr>
  </p:slideViewPr>
  <p:outlineViewPr>
    <p:cViewPr>
      <p:scale>
        <a:sx n="33" d="100"/>
        <a:sy n="33" d="100"/>
      </p:scale>
      <p:origin x="0" y="-4158"/>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v>
                </c:pt>
              </c:strCache>
            </c:strRef>
          </c:tx>
          <c:dLbls>
            <c:dLbl>
              <c:idx val="0"/>
              <c:layout>
                <c:manualLayout>
                  <c:x val="-0.19555696027712499"/>
                  <c:y val="-5.91417818055762E-2"/>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15722777923255007"/>
                      <c:h val="0.2057132009442216"/>
                    </c:manualLayout>
                  </c15:layout>
                </c:ext>
                <c:ext xmlns:c16="http://schemas.microsoft.com/office/drawing/2014/chart" uri="{C3380CC4-5D6E-409C-BE32-E72D297353CC}">
                  <c16:uniqueId val="{00000000-890C-41A3-872B-CBD8BFD236A5}"/>
                </c:ext>
              </c:extLst>
            </c:dLbl>
            <c:spPr>
              <a:noFill/>
              <a:ln>
                <a:noFill/>
              </a:ln>
              <a:effectLst/>
            </c:spPr>
            <c:txPr>
              <a:bodyPr/>
              <a:lstStyle/>
              <a:p>
                <a:pPr>
                  <a:defRPr sz="750" b="1">
                    <a:solidFill>
                      <a:schemeClr val="bg1"/>
                    </a:solidFill>
                  </a:defRPr>
                </a:pPr>
                <a:endParaRPr lang="en-US"/>
              </a:p>
            </c:txPr>
            <c:dLblPos val="inEnd"/>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U.S.</c:v>
                </c:pt>
                <c:pt idx="1">
                  <c:v>Europe</c:v>
                </c:pt>
                <c:pt idx="2">
                  <c:v>Australasia</c:v>
                </c:pt>
                <c:pt idx="3">
                  <c:v>Emerging Markets</c:v>
                </c:pt>
              </c:strCache>
            </c:strRef>
          </c:cat>
          <c:val>
            <c:numRef>
              <c:f>Sheet1!$B$2:$B$5</c:f>
              <c:numCache>
                <c:formatCode>0%</c:formatCode>
                <c:ptCount val="4"/>
                <c:pt idx="0">
                  <c:v>0.57723577235772405</c:v>
                </c:pt>
                <c:pt idx="1">
                  <c:v>0.11720867208672101</c:v>
                </c:pt>
                <c:pt idx="2">
                  <c:v>0.21205962059620601</c:v>
                </c:pt>
                <c:pt idx="3">
                  <c:v>9.3495934959349603E-2</c:v>
                </c:pt>
              </c:numCache>
            </c:numRef>
          </c:val>
          <c:extLst>
            <c:ext xmlns:c16="http://schemas.microsoft.com/office/drawing/2014/chart" uri="{C3380CC4-5D6E-409C-BE32-E72D297353CC}">
              <c16:uniqueId val="{00000001-890C-41A3-872B-CBD8BFD236A5}"/>
            </c:ext>
          </c:extLst>
        </c:ser>
        <c:dLbls>
          <c:showLegendKey val="0"/>
          <c:showVal val="1"/>
          <c:showCatName val="0"/>
          <c:showSerName val="0"/>
          <c:showPercent val="0"/>
          <c:showBubbleSize val="0"/>
          <c:showLeaderLines val="1"/>
        </c:dLbls>
        <c:firstSliceAng val="0"/>
      </c:pieChart>
    </c:plotArea>
    <c:legend>
      <c:legendPos val="r"/>
      <c:layout>
        <c:manualLayout>
          <c:xMode val="edge"/>
          <c:yMode val="edge"/>
          <c:x val="0.54955862527072197"/>
          <c:y val="0.18831278165700999"/>
          <c:w val="0.41365838885523898"/>
          <c:h val="0.56368543554697204"/>
        </c:manualLayout>
      </c:layout>
      <c:overlay val="0"/>
      <c:txPr>
        <a:bodyPr/>
        <a:lstStyle/>
        <a:p>
          <a:pPr>
            <a:defRPr sz="700"/>
          </a:pPr>
          <a:endParaRPr lang="en-US"/>
        </a:p>
      </c:txPr>
    </c:legend>
    <c:plotVisOnly val="1"/>
    <c:dispBlanksAs val="gap"/>
    <c:showDLblsOverMax val="0"/>
  </c:chart>
  <c:txPr>
    <a:bodyPr/>
    <a:lstStyle/>
    <a:p>
      <a:pPr>
        <a:defRPr sz="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v>
                </c:pt>
              </c:strCache>
            </c:strRef>
          </c:tx>
          <c:dLbls>
            <c:spPr>
              <a:noFill/>
              <a:ln>
                <a:noFill/>
              </a:ln>
              <a:effectLst/>
            </c:spPr>
            <c:txPr>
              <a:bodyPr/>
              <a:lstStyle/>
              <a:p>
                <a:pPr>
                  <a:defRPr sz="750" b="1">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Railroad &amp; Utility Products and Services</c:v>
                </c:pt>
                <c:pt idx="1">
                  <c:v>Performance Chemicals</c:v>
                </c:pt>
                <c:pt idx="2">
                  <c:v>Carbon Materials &amp; Chemicals</c:v>
                </c:pt>
              </c:strCache>
            </c:strRef>
          </c:cat>
          <c:val>
            <c:numRef>
              <c:f>Sheet1!$B$2:$B$4</c:f>
              <c:numCache>
                <c:formatCode>0%</c:formatCode>
                <c:ptCount val="3"/>
                <c:pt idx="0">
                  <c:v>0.33082234777150032</c:v>
                </c:pt>
                <c:pt idx="1">
                  <c:v>0.26051475204017577</c:v>
                </c:pt>
                <c:pt idx="2">
                  <c:v>0.40866290018832391</c:v>
                </c:pt>
              </c:numCache>
            </c:numRef>
          </c:val>
          <c:extLst>
            <c:ext xmlns:c16="http://schemas.microsoft.com/office/drawing/2014/chart" uri="{C3380CC4-5D6E-409C-BE32-E72D297353CC}">
              <c16:uniqueId val="{00000000-2D01-4B98-B077-ADFCC0DD2B97}"/>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51361058903324397"/>
          <c:y val="0.100884795060995"/>
          <c:w val="0.47478824445576101"/>
          <c:h val="0.82573994288449803"/>
        </c:manualLayout>
      </c:layout>
      <c:overlay val="0"/>
      <c:txPr>
        <a:bodyPr/>
        <a:lstStyle/>
        <a:p>
          <a:pPr>
            <a:defRPr sz="700"/>
          </a:pPr>
          <a:endParaRPr lang="en-US"/>
        </a:p>
      </c:txPr>
    </c:legend>
    <c:plotVisOnly val="1"/>
    <c:dispBlanksAs val="gap"/>
    <c:showDLblsOverMax val="0"/>
  </c:chart>
  <c:txPr>
    <a:bodyPr/>
    <a:lstStyle/>
    <a:p>
      <a:pPr>
        <a:defRPr sz="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v>
                </c:pt>
              </c:strCache>
            </c:strRef>
          </c:tx>
          <c:dPt>
            <c:idx val="0"/>
            <c:bubble3D val="0"/>
            <c:spPr>
              <a:solidFill>
                <a:srgbClr val="0B5C78"/>
              </a:solidFill>
            </c:spPr>
            <c:extLst>
              <c:ext xmlns:c16="http://schemas.microsoft.com/office/drawing/2014/chart" uri="{C3380CC4-5D6E-409C-BE32-E72D297353CC}">
                <c16:uniqueId val="{00000001-F366-428C-A010-24C8408E820C}"/>
              </c:ext>
            </c:extLst>
          </c:dPt>
          <c:dLbls>
            <c:spPr>
              <a:noFill/>
              <a:ln>
                <a:noFill/>
              </a:ln>
              <a:effectLst/>
            </c:spPr>
            <c:txPr>
              <a:bodyPr/>
              <a:lstStyle/>
              <a:p>
                <a:pPr>
                  <a:defRPr sz="750" b="1">
                    <a:solidFill>
                      <a:schemeClr val="bg1"/>
                    </a:solidFill>
                  </a:defRPr>
                </a:pPr>
                <a:endParaRPr lang="en-US"/>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Sheet1!$A$2:$A$4</c:f>
              <c:strCache>
                <c:ptCount val="3"/>
                <c:pt idx="0">
                  <c:v>Railroad &amp; Utility Products and Services</c:v>
                </c:pt>
                <c:pt idx="1">
                  <c:v>Performance Chemicals</c:v>
                </c:pt>
                <c:pt idx="2">
                  <c:v>Carbon Materials &amp; Chemicals</c:v>
                </c:pt>
              </c:strCache>
            </c:strRef>
          </c:cat>
          <c:val>
            <c:numRef>
              <c:f>Sheet1!$B$2:$B$4</c:f>
              <c:numCache>
                <c:formatCode>0%</c:formatCode>
                <c:ptCount val="3"/>
                <c:pt idx="0">
                  <c:v>0.14285714285714285</c:v>
                </c:pt>
                <c:pt idx="1">
                  <c:v>0.32142857142857145</c:v>
                </c:pt>
                <c:pt idx="2">
                  <c:v>0.5357142857142857</c:v>
                </c:pt>
              </c:numCache>
            </c:numRef>
          </c:val>
          <c:extLst>
            <c:ext xmlns:c16="http://schemas.microsoft.com/office/drawing/2014/chart" uri="{C3380CC4-5D6E-409C-BE32-E72D297353CC}">
              <c16:uniqueId val="{00000000-089E-4506-A532-3CEDA2E08CEF}"/>
            </c:ext>
          </c:extLst>
        </c:ser>
        <c:dLbls>
          <c:dLblPos val="ctr"/>
          <c:showLegendKey val="0"/>
          <c:showVal val="1"/>
          <c:showCatName val="0"/>
          <c:showSerName val="0"/>
          <c:showPercent val="0"/>
          <c:showBubbleSize val="0"/>
          <c:showLeaderLines val="1"/>
        </c:dLbls>
        <c:firstSliceAng val="0"/>
      </c:pieChart>
    </c:plotArea>
    <c:legend>
      <c:legendPos val="r"/>
      <c:layout>
        <c:manualLayout>
          <c:xMode val="edge"/>
          <c:yMode val="edge"/>
          <c:x val="0.53129880966131204"/>
          <c:y val="3.1079951544518501E-2"/>
          <c:w val="0.46870119033868801"/>
          <c:h val="0.92007934585099904"/>
        </c:manualLayout>
      </c:layout>
      <c:overlay val="0"/>
      <c:txPr>
        <a:bodyPr/>
        <a:lstStyle/>
        <a:p>
          <a:pPr>
            <a:defRPr sz="700"/>
          </a:pPr>
          <a:endParaRPr lang="en-US"/>
        </a:p>
      </c:txPr>
    </c:legend>
    <c:plotVisOnly val="1"/>
    <c:dispBlanksAs val="gap"/>
    <c:showDLblsOverMax val="0"/>
  </c:chart>
  <c:txPr>
    <a:bodyPr/>
    <a:lstStyle/>
    <a:p>
      <a:pPr>
        <a:defRPr sz="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Sheet1!$B$1</c:f>
              <c:strCache>
                <c:ptCount val="1"/>
                <c:pt idx="0">
                  <c:v>%</c:v>
                </c:pt>
              </c:strCache>
            </c:strRef>
          </c:tx>
          <c:dLbls>
            <c:dLbl>
              <c:idx val="0"/>
              <c:layout>
                <c:manualLayout>
                  <c:x val="-0.14332215298568199"/>
                  <c:y val="0.19754180194377499"/>
                </c:manualLayout>
              </c:layout>
              <c:tx>
                <c:rich>
                  <a:bodyPr/>
                  <a:lstStyle/>
                  <a:p>
                    <a:fld id="{254E91D4-D82D-4E49-935A-E463E6F102E0}" type="VALUE">
                      <a:rPr lang="en-US" b="1" dirty="0"/>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18619368523637994"/>
                      <c:h val="0.18896357250231036"/>
                    </c:manualLayout>
                  </c15:layout>
                  <c15:dlblFieldTable/>
                  <c15:showDataLabelsRange val="0"/>
                </c:ext>
                <c:ext xmlns:c16="http://schemas.microsoft.com/office/drawing/2014/chart" uri="{C3380CC4-5D6E-409C-BE32-E72D297353CC}">
                  <c16:uniqueId val="{00000000-0618-4AD5-853E-9053AED7336D}"/>
                </c:ext>
              </c:extLst>
            </c:dLbl>
            <c:dLbl>
              <c:idx val="1"/>
              <c:layout>
                <c:manualLayout>
                  <c:x val="-0.13105295604088299"/>
                  <c:y val="-0.16049634432014401"/>
                </c:manualLayout>
              </c:layout>
              <c:tx>
                <c:rich>
                  <a:bodyPr/>
                  <a:lstStyle/>
                  <a:p>
                    <a:fld id="{7B5DF53D-93C5-47CA-BF44-E6C5002AD291}" type="VALUE">
                      <a:rPr lang="en-US" b="1"/>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18849358731669677"/>
                      <c:h val="0.16728208931094915"/>
                    </c:manualLayout>
                  </c15:layout>
                  <c15:dlblFieldTable/>
                  <c15:showDataLabelsRange val="0"/>
                </c:ext>
                <c:ext xmlns:c16="http://schemas.microsoft.com/office/drawing/2014/chart" uri="{C3380CC4-5D6E-409C-BE32-E72D297353CC}">
                  <c16:uniqueId val="{00000001-0618-4AD5-853E-9053AED7336D}"/>
                </c:ext>
              </c:extLst>
            </c:dLbl>
            <c:dLbl>
              <c:idx val="2"/>
              <c:layout>
                <c:manualLayout>
                  <c:x val="0.13038358658011001"/>
                  <c:y val="-0.150652004835445"/>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14111766484477334"/>
                      <c:h val="0.18072513972681184"/>
                    </c:manualLayout>
                  </c15:layout>
                </c:ext>
                <c:ext xmlns:c16="http://schemas.microsoft.com/office/drawing/2014/chart" uri="{C3380CC4-5D6E-409C-BE32-E72D297353CC}">
                  <c16:uniqueId val="{00000002-0618-4AD5-853E-9053AED7336D}"/>
                </c:ext>
              </c:extLst>
            </c:dLbl>
            <c:dLbl>
              <c:idx val="3"/>
              <c:layout>
                <c:manualLayout>
                  <c:x val="0"/>
                  <c:y val="-6.7882820096853702E-3"/>
                </c:manualLayout>
              </c:layout>
              <c:tx>
                <c:rich>
                  <a:bodyPr/>
                  <a:lstStyle/>
                  <a:p>
                    <a:fld id="{BC82813E-6EEC-4D38-85D5-5C3FCC6C0D3E}" type="VALUE">
                      <a:rPr lang="en-US">
                        <a:solidFill>
                          <a:srgbClr val="0E6374"/>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618-4AD5-853E-9053AED7336D}"/>
                </c:ext>
              </c:extLst>
            </c:dLbl>
            <c:dLbl>
              <c:idx val="4"/>
              <c:layout>
                <c:manualLayout>
                  <c:x val="5.2333718109784398E-2"/>
                  <c:y val="-1.1478952706425301E-2"/>
                </c:manualLayout>
              </c:layout>
              <c:tx>
                <c:rich>
                  <a:bodyPr/>
                  <a:lstStyle/>
                  <a:p>
                    <a:fld id="{3363C1E7-AAD3-4223-BD7B-238050B8A336}" type="VALUE">
                      <a:rPr lang="en-US" dirty="0">
                        <a:solidFill>
                          <a:schemeClr val="bg1"/>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12978762091226531"/>
                      <c:h val="0.1698180434787854"/>
                    </c:manualLayout>
                  </c15:layout>
                  <c15:dlblFieldTable/>
                  <c15:showDataLabelsRange val="0"/>
                </c:ext>
                <c:ext xmlns:c16="http://schemas.microsoft.com/office/drawing/2014/chart" uri="{C3380CC4-5D6E-409C-BE32-E72D297353CC}">
                  <c16:uniqueId val="{00000006-0618-4AD5-853E-9053AED7336D}"/>
                </c:ext>
              </c:extLst>
            </c:dLbl>
            <c:dLbl>
              <c:idx val="5"/>
              <c:layout>
                <c:manualLayout>
                  <c:x val="7.1959119948778905E-2"/>
                  <c:y val="6.4535328423357102E-2"/>
                </c:manualLayout>
              </c:layout>
              <c:tx>
                <c:rich>
                  <a:bodyPr/>
                  <a:lstStyle/>
                  <a:p>
                    <a:fld id="{1EF23C12-AFEC-4EBC-B546-553DEC0B21D4}" type="VALUE">
                      <a:rPr lang="en-US">
                        <a:solidFill>
                          <a:srgbClr val="0E6374"/>
                        </a:solidFill>
                      </a:rPr>
                      <a:pPr/>
                      <a:t>[VALUE]</a:t>
                    </a:fld>
                    <a:endParaRPr lang="en-US"/>
                  </a:p>
                </c:rich>
              </c:tx>
              <c:dLblPos val="bestFit"/>
              <c:showLegendKey val="0"/>
              <c:showVal val="1"/>
              <c:showCatName val="0"/>
              <c:showSerName val="0"/>
              <c:showPercent val="0"/>
              <c:showBubbleSize val="0"/>
              <c:extLst>
                <c:ext xmlns:c15="http://schemas.microsoft.com/office/drawing/2012/chart" uri="{CE6537A1-D6FC-4f65-9D91-7224C49458BB}">
                  <c15:layout>
                    <c:manualLayout>
                      <c:w val="0.12883726943674803"/>
                      <c:h val="0.15904365653545069"/>
                    </c:manualLayout>
                  </c15:layout>
                  <c15:dlblFieldTable/>
                  <c15:showDataLabelsRange val="0"/>
                </c:ext>
                <c:ext xmlns:c16="http://schemas.microsoft.com/office/drawing/2014/chart" uri="{C3380CC4-5D6E-409C-BE32-E72D297353CC}">
                  <c16:uniqueId val="{00000003-0618-4AD5-853E-9053AED7336D}"/>
                </c:ext>
              </c:extLst>
            </c:dLbl>
            <c:dLbl>
              <c:idx val="6"/>
              <c:layout>
                <c:manualLayout>
                  <c:x val="0.123174094471742"/>
                  <c:y val="0.208461446707248"/>
                </c:manualLayout>
              </c:layout>
              <c:dLblPos val="bestFit"/>
              <c:showLegendKey val="0"/>
              <c:showVal val="1"/>
              <c:showCatName val="0"/>
              <c:showSerName val="0"/>
              <c:showPercent val="0"/>
              <c:showBubbleSize val="0"/>
              <c:extLst>
                <c:ext xmlns:c15="http://schemas.microsoft.com/office/drawing/2012/chart" uri="{CE6537A1-D6FC-4f65-9D91-7224C49458BB}">
                  <c15:layout>
                    <c:manualLayout>
                      <c:w val="0.14535947752817957"/>
                      <c:h val="0.18645898598831032"/>
                    </c:manualLayout>
                  </c15:layout>
                </c:ext>
                <c:ext xmlns:c16="http://schemas.microsoft.com/office/drawing/2014/chart" uri="{C3380CC4-5D6E-409C-BE32-E72D297353CC}">
                  <c16:uniqueId val="{00000004-0618-4AD5-853E-9053AED7336D}"/>
                </c:ext>
              </c:extLst>
            </c:dLbl>
            <c:spPr>
              <a:noFill/>
              <a:ln>
                <a:noFill/>
              </a:ln>
              <a:effectLst/>
            </c:spPr>
            <c:txPr>
              <a:bodyPr/>
              <a:lstStyle/>
              <a:p>
                <a:pPr>
                  <a:defRPr sz="75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extLst>
          </c:dLbls>
          <c:cat>
            <c:strRef>
              <c:f>Sheet1!$A$2:$A$8</c:f>
              <c:strCache>
                <c:ptCount val="7"/>
                <c:pt idx="0">
                  <c:v>Railroad</c:v>
                </c:pt>
                <c:pt idx="1">
                  <c:v>Wood Preservatives</c:v>
                </c:pt>
                <c:pt idx="2">
                  <c:v>Aluminum</c:v>
                </c:pt>
                <c:pt idx="3">
                  <c:v>Utilities</c:v>
                </c:pt>
                <c:pt idx="4">
                  <c:v>Phthalic Anhydride</c:v>
                </c:pt>
                <c:pt idx="5">
                  <c:v>Creosote/CBF</c:v>
                </c:pt>
                <c:pt idx="6">
                  <c:v>Other</c:v>
                </c:pt>
              </c:strCache>
            </c:strRef>
          </c:cat>
          <c:val>
            <c:numRef>
              <c:f>Sheet1!$B$2:$B$8</c:f>
              <c:numCache>
                <c:formatCode>0%</c:formatCode>
                <c:ptCount val="7"/>
                <c:pt idx="0">
                  <c:v>0.27</c:v>
                </c:pt>
                <c:pt idx="1">
                  <c:v>0.26016260162601601</c:v>
                </c:pt>
                <c:pt idx="2">
                  <c:v>0.151084010840108</c:v>
                </c:pt>
                <c:pt idx="3">
                  <c:v>2.50677506775068E-2</c:v>
                </c:pt>
                <c:pt idx="4">
                  <c:v>6.3685636856368605E-2</c:v>
                </c:pt>
                <c:pt idx="5">
                  <c:v>9.1463414634146298E-2</c:v>
                </c:pt>
                <c:pt idx="6">
                  <c:v>0.14430894308943101</c:v>
                </c:pt>
              </c:numCache>
            </c:numRef>
          </c:val>
          <c:extLst>
            <c:ext xmlns:c16="http://schemas.microsoft.com/office/drawing/2014/chart" uri="{C3380CC4-5D6E-409C-BE32-E72D297353CC}">
              <c16:uniqueId val="{00000005-0618-4AD5-853E-9053AED7336D}"/>
            </c:ext>
          </c:extLst>
        </c:ser>
        <c:dLbls>
          <c:showLegendKey val="0"/>
          <c:showVal val="1"/>
          <c:showCatName val="0"/>
          <c:showSerName val="0"/>
          <c:showPercent val="0"/>
          <c:showBubbleSize val="0"/>
          <c:showLeaderLines val="0"/>
        </c:dLbls>
        <c:firstSliceAng val="0"/>
      </c:pieChart>
    </c:plotArea>
    <c:legend>
      <c:legendPos val="r"/>
      <c:layout>
        <c:manualLayout>
          <c:xMode val="edge"/>
          <c:yMode val="edge"/>
          <c:x val="0.53345932572949095"/>
          <c:y val="0"/>
          <c:w val="0.46654067427050899"/>
          <c:h val="1"/>
        </c:manualLayout>
      </c:layout>
      <c:overlay val="0"/>
      <c:txPr>
        <a:bodyPr/>
        <a:lstStyle/>
        <a:p>
          <a:pPr>
            <a:defRPr sz="700"/>
          </a:pPr>
          <a:endParaRPr lang="en-US"/>
        </a:p>
      </c:txPr>
    </c:legend>
    <c:plotVisOnly val="1"/>
    <c:dispBlanksAs val="gap"/>
    <c:showDLblsOverMax val="0"/>
  </c:chart>
  <c:txPr>
    <a:bodyPr/>
    <a:lstStyle/>
    <a:p>
      <a:pPr>
        <a:defRPr sz="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6.8531382239905694E-2"/>
          <c:y val="0.12145345899085599"/>
          <c:w val="0.61118616065290698"/>
          <c:h val="0.71201468065102802"/>
        </c:manualLayout>
      </c:layout>
      <c:doughnutChart>
        <c:varyColors val="1"/>
        <c:ser>
          <c:idx val="0"/>
          <c:order val="0"/>
          <c:tx>
            <c:strRef>
              <c:f>Sheet1!$B$1</c:f>
              <c:strCache>
                <c:ptCount val="1"/>
                <c:pt idx="0">
                  <c:v>Sales</c:v>
                </c:pt>
              </c:strCache>
            </c:strRef>
          </c:tx>
          <c:dPt>
            <c:idx val="0"/>
            <c:bubble3D val="0"/>
            <c:spPr>
              <a:solidFill>
                <a:schemeClr val="tx1"/>
              </a:solidFill>
              <a:ln>
                <a:solidFill>
                  <a:schemeClr val="bg1"/>
                </a:solidFill>
              </a:ln>
            </c:spPr>
            <c:extLst>
              <c:ext xmlns:c16="http://schemas.microsoft.com/office/drawing/2014/chart" uri="{C3380CC4-5D6E-409C-BE32-E72D297353CC}">
                <c16:uniqueId val="{00000001-1B50-45B9-86D5-8E4BDDFE3A8A}"/>
              </c:ext>
            </c:extLst>
          </c:dPt>
          <c:dPt>
            <c:idx val="1"/>
            <c:bubble3D val="0"/>
            <c:spPr>
              <a:solidFill>
                <a:schemeClr val="accent2"/>
              </a:solidFill>
              <a:ln>
                <a:solidFill>
                  <a:srgbClr val="FFFFFF"/>
                </a:solidFill>
              </a:ln>
            </c:spPr>
            <c:extLst>
              <c:ext xmlns:c16="http://schemas.microsoft.com/office/drawing/2014/chart" uri="{C3380CC4-5D6E-409C-BE32-E72D297353CC}">
                <c16:uniqueId val="{00000003-1B50-45B9-86D5-8E4BDDFE3A8A}"/>
              </c:ext>
            </c:extLst>
          </c:dPt>
          <c:dPt>
            <c:idx val="2"/>
            <c:bubble3D val="0"/>
            <c:spPr>
              <a:solidFill>
                <a:schemeClr val="bg2"/>
              </a:solidFill>
              <a:ln>
                <a:solidFill>
                  <a:srgbClr val="FFFFFF"/>
                </a:solidFill>
              </a:ln>
            </c:spPr>
            <c:extLst>
              <c:ext xmlns:c16="http://schemas.microsoft.com/office/drawing/2014/chart" uri="{C3380CC4-5D6E-409C-BE32-E72D297353CC}">
                <c16:uniqueId val="{00000005-1B50-45B9-86D5-8E4BDDFE3A8A}"/>
              </c:ext>
            </c:extLst>
          </c:dPt>
          <c:dPt>
            <c:idx val="3"/>
            <c:bubble3D val="0"/>
            <c:spPr>
              <a:solidFill>
                <a:schemeClr val="bg1">
                  <a:lumMod val="50000"/>
                </a:schemeClr>
              </a:solidFill>
              <a:ln>
                <a:solidFill>
                  <a:srgbClr val="FFFFFF"/>
                </a:solidFill>
              </a:ln>
            </c:spPr>
            <c:extLst>
              <c:ext xmlns:c16="http://schemas.microsoft.com/office/drawing/2014/chart" uri="{C3380CC4-5D6E-409C-BE32-E72D297353CC}">
                <c16:uniqueId val="{00000007-1B50-45B9-86D5-8E4BDDFE3A8A}"/>
              </c:ext>
            </c:extLst>
          </c:dPt>
          <c:dLbls>
            <c:dLbl>
              <c:idx val="2"/>
              <c:layout>
                <c:manualLayout>
                  <c:x val="-5.32057876209261E-2"/>
                  <c:y val="-0.107061203247242"/>
                </c:manualLayout>
              </c:layout>
              <c:spPr/>
              <c:txPr>
                <a:bodyPr/>
                <a:lstStyle/>
                <a:p>
                  <a:pPr>
                    <a:defRPr sz="900" b="1" i="0" baseline="0">
                      <a:solidFill>
                        <a:srgbClr val="0B5C78"/>
                      </a:solidFil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50-45B9-86D5-8E4BDDFE3A8A}"/>
                </c:ext>
              </c:extLst>
            </c:dLbl>
            <c:dLbl>
              <c:idx val="3"/>
              <c:layout>
                <c:manualLayout>
                  <c:x val="-4.8368551605626397E-3"/>
                  <c:y val="-0.118330803589057"/>
                </c:manualLayout>
              </c:layout>
              <c:spPr/>
              <c:txPr>
                <a:bodyPr/>
                <a:lstStyle/>
                <a:p>
                  <a:pPr>
                    <a:defRPr sz="900" b="1" i="0" baseline="0">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B50-45B9-86D5-8E4BDDFE3A8A}"/>
                </c:ext>
              </c:extLst>
            </c:dLbl>
            <c:spPr>
              <a:noFill/>
              <a:ln>
                <a:noFill/>
              </a:ln>
              <a:effectLst/>
            </c:spPr>
            <c:txPr>
              <a:bodyPr/>
              <a:lstStyle/>
              <a:p>
                <a:pPr>
                  <a:defRPr sz="900" b="1" i="0" baseline="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Poles</c:v>
                </c:pt>
                <c:pt idx="1">
                  <c:v>Pilings</c:v>
                </c:pt>
                <c:pt idx="2">
                  <c:v>Lumber</c:v>
                </c:pt>
                <c:pt idx="3">
                  <c:v>Other</c:v>
                </c:pt>
              </c:strCache>
            </c:strRef>
          </c:cat>
          <c:val>
            <c:numRef>
              <c:f>Sheet1!$B$2:$B$5</c:f>
              <c:numCache>
                <c:formatCode>General</c:formatCode>
                <c:ptCount val="4"/>
                <c:pt idx="0">
                  <c:v>82</c:v>
                </c:pt>
                <c:pt idx="1">
                  <c:v>10</c:v>
                </c:pt>
                <c:pt idx="2">
                  <c:v>4</c:v>
                </c:pt>
                <c:pt idx="3">
                  <c:v>4</c:v>
                </c:pt>
              </c:numCache>
            </c:numRef>
          </c:val>
          <c:extLst>
            <c:ext xmlns:c16="http://schemas.microsoft.com/office/drawing/2014/chart" uri="{C3380CC4-5D6E-409C-BE32-E72D297353CC}">
              <c16:uniqueId val="{00000008-1B50-45B9-86D5-8E4BDDFE3A8A}"/>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70710290276054899"/>
          <c:y val="0.32025497692615901"/>
          <c:w val="0.22034426983101099"/>
          <c:h val="0.35948960246263001"/>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2.9810228153844699E-2"/>
          <c:y val="0.17433401449912"/>
          <c:w val="0.55909673247251701"/>
          <c:h val="0.65133197100176099"/>
        </c:manualLayout>
      </c:layout>
      <c:doughnutChart>
        <c:varyColors val="1"/>
        <c:ser>
          <c:idx val="0"/>
          <c:order val="0"/>
          <c:tx>
            <c:strRef>
              <c:f>Sheet1!$B$1</c:f>
              <c:strCache>
                <c:ptCount val="1"/>
                <c:pt idx="0">
                  <c:v>Sales</c:v>
                </c:pt>
              </c:strCache>
            </c:strRef>
          </c:tx>
          <c:dPt>
            <c:idx val="0"/>
            <c:bubble3D val="0"/>
            <c:spPr>
              <a:solidFill>
                <a:schemeClr val="tx1"/>
              </a:solidFill>
              <a:ln>
                <a:solidFill>
                  <a:srgbClr val="FFFFFF"/>
                </a:solidFill>
              </a:ln>
            </c:spPr>
            <c:extLst>
              <c:ext xmlns:c16="http://schemas.microsoft.com/office/drawing/2014/chart" uri="{C3380CC4-5D6E-409C-BE32-E72D297353CC}">
                <c16:uniqueId val="{00000001-A2AF-4730-B7DC-D98697300B1C}"/>
              </c:ext>
            </c:extLst>
          </c:dPt>
          <c:dPt>
            <c:idx val="1"/>
            <c:bubble3D val="0"/>
            <c:spPr>
              <a:solidFill>
                <a:schemeClr val="accent2"/>
              </a:solidFill>
              <a:ln>
                <a:solidFill>
                  <a:srgbClr val="FFFFFF"/>
                </a:solidFill>
              </a:ln>
            </c:spPr>
            <c:extLst>
              <c:ext xmlns:c16="http://schemas.microsoft.com/office/drawing/2014/chart" uri="{C3380CC4-5D6E-409C-BE32-E72D297353CC}">
                <c16:uniqueId val="{00000003-A2AF-4730-B7DC-D98697300B1C}"/>
              </c:ext>
            </c:extLst>
          </c:dPt>
          <c:dPt>
            <c:idx val="2"/>
            <c:bubble3D val="0"/>
            <c:spPr>
              <a:solidFill>
                <a:schemeClr val="bg2"/>
              </a:solidFill>
              <a:ln>
                <a:solidFill>
                  <a:srgbClr val="FFFFFF"/>
                </a:solidFill>
              </a:ln>
            </c:spPr>
            <c:extLst>
              <c:ext xmlns:c16="http://schemas.microsoft.com/office/drawing/2014/chart" uri="{C3380CC4-5D6E-409C-BE32-E72D297353CC}">
                <c16:uniqueId val="{00000005-A2AF-4730-B7DC-D98697300B1C}"/>
              </c:ext>
            </c:extLst>
          </c:dPt>
          <c:dPt>
            <c:idx val="3"/>
            <c:bubble3D val="0"/>
            <c:spPr>
              <a:solidFill>
                <a:schemeClr val="bg1">
                  <a:lumMod val="50000"/>
                </a:schemeClr>
              </a:solidFill>
              <a:ln>
                <a:solidFill>
                  <a:srgbClr val="FFFFFF"/>
                </a:solidFill>
              </a:ln>
            </c:spPr>
            <c:extLst>
              <c:ext xmlns:c16="http://schemas.microsoft.com/office/drawing/2014/chart" uri="{C3380CC4-5D6E-409C-BE32-E72D297353CC}">
                <c16:uniqueId val="{00000007-A2AF-4730-B7DC-D98697300B1C}"/>
              </c:ext>
            </c:extLst>
          </c:dPt>
          <c:dPt>
            <c:idx val="4"/>
            <c:bubble3D val="0"/>
            <c:spPr>
              <a:solidFill>
                <a:srgbClr val="000000"/>
              </a:solidFill>
              <a:ln>
                <a:solidFill>
                  <a:srgbClr val="FFFFFF"/>
                </a:solidFill>
              </a:ln>
            </c:spPr>
            <c:extLst>
              <c:ext xmlns:c16="http://schemas.microsoft.com/office/drawing/2014/chart" uri="{C3380CC4-5D6E-409C-BE32-E72D297353CC}">
                <c16:uniqueId val="{00000009-A2AF-4730-B7DC-D98697300B1C}"/>
              </c:ext>
            </c:extLst>
          </c:dPt>
          <c:dPt>
            <c:idx val="5"/>
            <c:bubble3D val="0"/>
            <c:spPr>
              <a:solidFill>
                <a:schemeClr val="accent1"/>
              </a:solidFill>
              <a:ln>
                <a:solidFill>
                  <a:schemeClr val="bg1"/>
                </a:solidFill>
              </a:ln>
            </c:spPr>
            <c:extLst>
              <c:ext xmlns:c16="http://schemas.microsoft.com/office/drawing/2014/chart" uri="{C3380CC4-5D6E-409C-BE32-E72D297353CC}">
                <c16:uniqueId val="{0000000B-A2AF-4730-B7DC-D98697300B1C}"/>
              </c:ext>
            </c:extLst>
          </c:dPt>
          <c:dLbls>
            <c:dLbl>
              <c:idx val="3"/>
              <c:layout>
                <c:manualLayout>
                  <c:x val="-5.3157184469033301E-2"/>
                  <c:y val="-0.103211041793564"/>
                </c:manualLayout>
              </c:layout>
              <c:spPr/>
              <c:txPr>
                <a:bodyPr/>
                <a:lstStyle/>
                <a:p>
                  <a:pPr>
                    <a:defRPr sz="900" b="1" i="0" baseline="0">
                      <a:solidFill>
                        <a:srgbClr val="0B5C78"/>
                      </a:solidFil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A2AF-4730-B7DC-D98697300B1C}"/>
                </c:ext>
              </c:extLst>
            </c:dLbl>
            <c:dLbl>
              <c:idx val="4"/>
              <c:layout>
                <c:manualLayout>
                  <c:x val="-2.2149175662520199E-2"/>
                  <c:y val="-0.108371593883242"/>
                </c:manualLayout>
              </c:layout>
              <c:spPr/>
              <c:txPr>
                <a:bodyPr/>
                <a:lstStyle/>
                <a:p>
                  <a:pPr>
                    <a:defRPr sz="900" b="1" i="0" baseline="0">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9-A2AF-4730-B7DC-D98697300B1C}"/>
                </c:ext>
              </c:extLst>
            </c:dLbl>
            <c:dLbl>
              <c:idx val="5"/>
              <c:layout>
                <c:manualLayout>
                  <c:x val="1.77190614896778E-2"/>
                  <c:y val="-0.113532552315605"/>
                </c:manualLayout>
              </c:layout>
              <c:spPr/>
              <c:txPr>
                <a:bodyPr/>
                <a:lstStyle/>
                <a:p>
                  <a:pPr>
                    <a:defRPr sz="900" b="1" i="0" baseline="0">
                      <a:solidFill>
                        <a:srgbClr val="0B5C78"/>
                      </a:solidFil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B-A2AF-4730-B7DC-D98697300B1C}"/>
                </c:ext>
              </c:extLst>
            </c:dLbl>
            <c:spPr>
              <a:noFill/>
              <a:ln>
                <a:noFill/>
              </a:ln>
              <a:effectLst/>
            </c:spPr>
            <c:txPr>
              <a:bodyPr/>
              <a:lstStyle/>
              <a:p>
                <a:pPr>
                  <a:defRPr sz="900" b="1" i="0" baseline="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Sheet1!$A$2:$A$7</c:f>
              <c:strCache>
                <c:ptCount val="6"/>
                <c:pt idx="0">
                  <c:v>IOUs</c:v>
                </c:pt>
                <c:pt idx="1">
                  <c:v>Contractors</c:v>
                </c:pt>
                <c:pt idx="2">
                  <c:v>Cooperatives</c:v>
                </c:pt>
                <c:pt idx="3">
                  <c:v>International</c:v>
                </c:pt>
                <c:pt idx="4">
                  <c:v>Municipalities</c:v>
                </c:pt>
                <c:pt idx="5">
                  <c:v>Other</c:v>
                </c:pt>
              </c:strCache>
            </c:strRef>
          </c:cat>
          <c:val>
            <c:numRef>
              <c:f>Sheet1!$B$2:$B$7</c:f>
              <c:numCache>
                <c:formatCode>General</c:formatCode>
                <c:ptCount val="6"/>
                <c:pt idx="0">
                  <c:v>64</c:v>
                </c:pt>
                <c:pt idx="1">
                  <c:v>15</c:v>
                </c:pt>
                <c:pt idx="2">
                  <c:v>14</c:v>
                </c:pt>
                <c:pt idx="3">
                  <c:v>3</c:v>
                </c:pt>
                <c:pt idx="4">
                  <c:v>2</c:v>
                </c:pt>
                <c:pt idx="5">
                  <c:v>2</c:v>
                </c:pt>
              </c:numCache>
            </c:numRef>
          </c:val>
          <c:extLst>
            <c:ext xmlns:c16="http://schemas.microsoft.com/office/drawing/2014/chart" uri="{C3380CC4-5D6E-409C-BE32-E72D297353CC}">
              <c16:uniqueId val="{0000000C-A2AF-4730-B7DC-D98697300B1C}"/>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3647008391091697"/>
          <c:y val="0.25307469350587197"/>
          <c:w val="0.30594296624763001"/>
          <c:h val="0.493850206645572"/>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8531382239905694E-2"/>
          <c:y val="0.12145345899085599"/>
          <c:w val="0.61118616065290698"/>
          <c:h val="0.71201468065102802"/>
        </c:manualLayout>
      </c:layout>
      <c:doughnutChart>
        <c:varyColors val="1"/>
        <c:ser>
          <c:idx val="0"/>
          <c:order val="0"/>
          <c:tx>
            <c:strRef>
              <c:f>Sheet1!$B$1</c:f>
              <c:strCache>
                <c:ptCount val="1"/>
                <c:pt idx="0">
                  <c:v>Sales</c:v>
                </c:pt>
              </c:strCache>
            </c:strRef>
          </c:tx>
          <c:dPt>
            <c:idx val="0"/>
            <c:bubble3D val="0"/>
            <c:spPr>
              <a:solidFill>
                <a:schemeClr val="tx1"/>
              </a:solidFill>
              <a:ln>
                <a:solidFill>
                  <a:schemeClr val="bg1"/>
                </a:solidFill>
              </a:ln>
            </c:spPr>
            <c:extLst>
              <c:ext xmlns:c16="http://schemas.microsoft.com/office/drawing/2014/chart" uri="{C3380CC4-5D6E-409C-BE32-E72D297353CC}">
                <c16:uniqueId val="{00000001-1B50-45B9-86D5-8E4BDDFE3A8A}"/>
              </c:ext>
            </c:extLst>
          </c:dPt>
          <c:dPt>
            <c:idx val="1"/>
            <c:bubble3D val="0"/>
            <c:spPr>
              <a:solidFill>
                <a:schemeClr val="accent2"/>
              </a:solidFill>
              <a:ln>
                <a:solidFill>
                  <a:srgbClr val="FFFFFF"/>
                </a:solidFill>
              </a:ln>
            </c:spPr>
            <c:extLst>
              <c:ext xmlns:c16="http://schemas.microsoft.com/office/drawing/2014/chart" uri="{C3380CC4-5D6E-409C-BE32-E72D297353CC}">
                <c16:uniqueId val="{00000003-1B50-45B9-86D5-8E4BDDFE3A8A}"/>
              </c:ext>
            </c:extLst>
          </c:dPt>
          <c:dPt>
            <c:idx val="2"/>
            <c:bubble3D val="0"/>
            <c:spPr>
              <a:solidFill>
                <a:schemeClr val="bg2"/>
              </a:solidFill>
              <a:ln>
                <a:solidFill>
                  <a:srgbClr val="FFFFFF"/>
                </a:solidFill>
              </a:ln>
            </c:spPr>
            <c:extLst>
              <c:ext xmlns:c16="http://schemas.microsoft.com/office/drawing/2014/chart" uri="{C3380CC4-5D6E-409C-BE32-E72D297353CC}">
                <c16:uniqueId val="{00000005-1B50-45B9-86D5-8E4BDDFE3A8A}"/>
              </c:ext>
            </c:extLst>
          </c:dPt>
          <c:dPt>
            <c:idx val="3"/>
            <c:bubble3D val="0"/>
            <c:spPr>
              <a:solidFill>
                <a:schemeClr val="bg1">
                  <a:lumMod val="50000"/>
                </a:schemeClr>
              </a:solidFill>
              <a:ln>
                <a:solidFill>
                  <a:srgbClr val="FFFFFF"/>
                </a:solidFill>
              </a:ln>
            </c:spPr>
            <c:extLst>
              <c:ext xmlns:c16="http://schemas.microsoft.com/office/drawing/2014/chart" uri="{C3380CC4-5D6E-409C-BE32-E72D297353CC}">
                <c16:uniqueId val="{00000007-1B50-45B9-86D5-8E4BDDFE3A8A}"/>
              </c:ext>
            </c:extLst>
          </c:dPt>
          <c:dLbls>
            <c:dLbl>
              <c:idx val="1"/>
              <c:layout>
                <c:manualLayout>
                  <c:x val="0.17110074253607399"/>
                  <c:y val="-0.126782782002892"/>
                </c:manualLayout>
              </c:layout>
              <c:tx>
                <c:rich>
                  <a:bodyPr/>
                  <a:lstStyle/>
                  <a:p>
                    <a:fld id="{5C57FD95-B408-40CE-AE55-A17DF23F9F23}" type="PERCENTAGE">
                      <a:rPr lang="en-US" dirty="0">
                        <a:solidFill>
                          <a:srgbClr val="0B5C78"/>
                        </a:solidFill>
                      </a:rPr>
                      <a:pPr/>
                      <a:t>[PERCENTAGE]</a:t>
                    </a:fld>
                    <a:endParaRPr lang="en-US"/>
                  </a:p>
                </c:rich>
              </c:tx>
              <c:showLegendKey val="0"/>
              <c:showVal val="0"/>
              <c:showCatName val="0"/>
              <c:showSerName val="0"/>
              <c:showPercent val="1"/>
              <c:showBubbleSize val="0"/>
              <c:extLst>
                <c:ext xmlns:c15="http://schemas.microsoft.com/office/drawing/2012/chart" uri="{CE6537A1-D6FC-4f65-9D91-7224C49458BB}">
                  <c15:layout>
                    <c:manualLayout>
                      <c:w val="8.9849020583937941E-2"/>
                      <c:h val="0.13154463183236156"/>
                    </c:manualLayout>
                  </c15:layout>
                  <c15:dlblFieldTable/>
                  <c15:showDataLabelsRange val="0"/>
                </c:ext>
                <c:ext xmlns:c16="http://schemas.microsoft.com/office/drawing/2014/chart" uri="{C3380CC4-5D6E-409C-BE32-E72D297353CC}">
                  <c16:uniqueId val="{00000003-1B50-45B9-86D5-8E4BDDFE3A8A}"/>
                </c:ext>
              </c:extLst>
            </c:dLbl>
            <c:dLbl>
              <c:idx val="2"/>
              <c:layout>
                <c:manualLayout>
                  <c:x val="-5.32057876209261E-2"/>
                  <c:y val="-0.107061203247242"/>
                </c:manualLayout>
              </c:layout>
              <c:spPr/>
              <c:txPr>
                <a:bodyPr/>
                <a:lstStyle/>
                <a:p>
                  <a:pPr>
                    <a:defRPr sz="900" b="1" i="0" baseline="0">
                      <a:solidFill>
                        <a:srgbClr val="0B5C78"/>
                      </a:solidFil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B50-45B9-86D5-8E4BDDFE3A8A}"/>
                </c:ext>
              </c:extLst>
            </c:dLbl>
            <c:dLbl>
              <c:idx val="3"/>
              <c:layout>
                <c:manualLayout>
                  <c:x val="-4.8368551605626397E-3"/>
                  <c:y val="-0.118330803589057"/>
                </c:manualLayout>
              </c:layout>
              <c:spPr/>
              <c:txPr>
                <a:bodyPr/>
                <a:lstStyle/>
                <a:p>
                  <a:pPr>
                    <a:defRPr sz="900" b="1" i="0" baseline="0">
                      <a:solidFill>
                        <a:schemeClr val="tx1"/>
                      </a:solidFill>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B50-45B9-86D5-8E4BDDFE3A8A}"/>
                </c:ext>
              </c:extLst>
            </c:dLbl>
            <c:spPr>
              <a:noFill/>
              <a:ln>
                <a:noFill/>
              </a:ln>
              <a:effectLst/>
            </c:spPr>
            <c:txPr>
              <a:bodyPr/>
              <a:lstStyle/>
              <a:p>
                <a:pPr>
                  <a:defRPr sz="900" b="1" i="0" baseline="0">
                    <a:solidFill>
                      <a:schemeClr val="bg1"/>
                    </a:solidFill>
                  </a:defRPr>
                </a:pPr>
                <a:endParaRPr lang="en-US"/>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U.S.</c:v>
                </c:pt>
                <c:pt idx="1">
                  <c:v>International</c:v>
                </c:pt>
              </c:strCache>
            </c:strRef>
          </c:cat>
          <c:val>
            <c:numRef>
              <c:f>Sheet1!$B$2:$B$3</c:f>
              <c:numCache>
                <c:formatCode>General</c:formatCode>
                <c:ptCount val="2"/>
                <c:pt idx="0">
                  <c:v>97</c:v>
                </c:pt>
                <c:pt idx="1">
                  <c:v>3</c:v>
                </c:pt>
              </c:numCache>
            </c:numRef>
          </c:val>
          <c:extLst>
            <c:ext xmlns:c16="http://schemas.microsoft.com/office/drawing/2014/chart" uri="{C3380CC4-5D6E-409C-BE32-E72D297353CC}">
              <c16:uniqueId val="{00000008-1B50-45B9-86D5-8E4BDDFE3A8A}"/>
            </c:ext>
          </c:extLst>
        </c:ser>
        <c:dLbls>
          <c:showLegendKey val="0"/>
          <c:showVal val="0"/>
          <c:showCatName val="0"/>
          <c:showSerName val="0"/>
          <c:showPercent val="1"/>
          <c:showBubbleSize val="0"/>
          <c:showLeaderLines val="1"/>
        </c:dLbls>
        <c:firstSliceAng val="0"/>
        <c:holeSize val="50"/>
      </c:doughnutChart>
    </c:plotArea>
    <c:legend>
      <c:legendPos val="r"/>
      <c:layout>
        <c:manualLayout>
          <c:xMode val="edge"/>
          <c:yMode val="edge"/>
          <c:x val="0.67244782274519399"/>
          <c:y val="0.410127377541816"/>
          <c:w val="0.27622200501580702"/>
          <c:h val="0.179744801231315"/>
        </c:manualLayout>
      </c:layout>
      <c:overlay val="0"/>
      <c:txPr>
        <a:bodyPr/>
        <a:lstStyle/>
        <a:p>
          <a:pPr>
            <a:defRPr sz="900"/>
          </a:pPr>
          <a:endParaRPr lang="en-US"/>
        </a:p>
      </c:txPr>
    </c:legend>
    <c:plotVisOnly val="1"/>
    <c:dispBlanksAs val="gap"/>
    <c:showDLblsOverMax val="0"/>
  </c:chart>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C17911B-8C64-5F44-A6BD-E39691739ADD}" type="datetimeFigureOut">
              <a:rPr lang="en-US" smtClean="0"/>
              <a:t>9/1/2018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683CD84-8CBF-754B-8E43-6C4A0F228CC7}" type="slidenum">
              <a:rPr lang="en-US" smtClean="0"/>
              <a:t>‹#›</a:t>
            </a:fld>
            <a:endParaRPr lang="en-US"/>
          </a:p>
        </p:txBody>
      </p:sp>
    </p:spTree>
    <p:extLst>
      <p:ext uri="{BB962C8B-B14F-4D97-AF65-F5344CB8AC3E}">
        <p14:creationId xmlns:p14="http://schemas.microsoft.com/office/powerpoint/2010/main" val="3038406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F1A01F6-B8CE-944A-A218-CE3DE5E6A062}" type="datetimeFigureOut">
              <a:rPr lang="en-US" smtClean="0"/>
              <a:t>9/1/2018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48232039-19C4-6A4A-BDC1-77C760BAD2C9}" type="slidenum">
              <a:rPr lang="en-US" smtClean="0"/>
              <a:t>‹#›</a:t>
            </a:fld>
            <a:endParaRPr lang="en-US"/>
          </a:p>
        </p:txBody>
      </p:sp>
    </p:spTree>
    <p:extLst>
      <p:ext uri="{BB962C8B-B14F-4D97-AF65-F5344CB8AC3E}">
        <p14:creationId xmlns:p14="http://schemas.microsoft.com/office/powerpoint/2010/main" val="377570907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jchs.harvard.edu/steady-gains-remodeling-activity-moving-2018"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a:p>
        </p:txBody>
      </p:sp>
      <p:sp>
        <p:nvSpPr>
          <p:cNvPr id="3686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9A2F2A-2C4F-446F-95A1-2757624C3B31}" type="slidenum">
              <a:rPr kumimoji="0" lang="da-DK"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da-DK"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37433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1FF10E7-EEE1-4FBA-A4DC-84F2EB32961B}" type="slidenum">
              <a:rPr lang="da-DK" smtClean="0">
                <a:solidFill>
                  <a:prstClr val="black"/>
                </a:solidFill>
              </a:rPr>
              <a:pPr/>
              <a:t>16</a:t>
            </a:fld>
            <a:endParaRPr lang="da-DK">
              <a:solidFill>
                <a:prstClr val="black"/>
              </a:solidFill>
            </a:endParaRPr>
          </a:p>
        </p:txBody>
      </p:sp>
      <p:sp>
        <p:nvSpPr>
          <p:cNvPr id="50179" name="Rectangle 2"/>
          <p:cNvSpPr>
            <a:spLocks noGrp="1" noRot="1" noChangeAspect="1" noChangeArrowheads="1" noTextEdit="1"/>
          </p:cNvSpPr>
          <p:nvPr>
            <p:ph type="sldImg"/>
          </p:nvPr>
        </p:nvSpPr>
        <p:spPr>
          <a:xfrm>
            <a:off x="1185863" y="700088"/>
            <a:ext cx="4649787" cy="3487737"/>
          </a:xfrm>
          <a:ln/>
        </p:spPr>
      </p:sp>
      <p:sp>
        <p:nvSpPr>
          <p:cNvPr id="50180" name="Rectangle 3"/>
          <p:cNvSpPr>
            <a:spLocks noGrp="1" noChangeArrowheads="1"/>
          </p:cNvSpPr>
          <p:nvPr>
            <p:ph type="body" idx="1"/>
          </p:nvPr>
        </p:nvSpPr>
        <p:spPr>
          <a:xfrm>
            <a:off x="933450" y="4416425"/>
            <a:ext cx="5143500" cy="4179888"/>
          </a:xfrm>
          <a:noFill/>
          <a:ln/>
        </p:spPr>
        <p:txBody>
          <a:bodyPr/>
          <a:lstStyle/>
          <a:p>
            <a:pPr eaLnBrk="1" hangingPunct="1"/>
            <a:r>
              <a:rPr lang="en-US" altLang="ja-JP" dirty="0"/>
              <a:t>Recommended Time Allocation: 45</a:t>
            </a:r>
            <a:r>
              <a:rPr lang="en-US" altLang="ja-JP" baseline="0" dirty="0"/>
              <a:t> - 60</a:t>
            </a:r>
            <a:r>
              <a:rPr lang="en-US" altLang="ja-JP" dirty="0"/>
              <a:t> seconds</a:t>
            </a:r>
          </a:p>
          <a:p>
            <a:pPr marL="171450" indent="-171450" eaLnBrk="1" hangingPunct="1">
              <a:buFont typeface="Wingdings" panose="05000000000000000000" pitchFamily="2" charset="2"/>
              <a:buChar char="§"/>
            </a:pPr>
            <a:r>
              <a:rPr lang="en-US" altLang="ja-JP" dirty="0"/>
              <a:t>Legacy commodity business with significant exposure to aluminum and oil, transformed to specialty business levered to transportation and residential construction markets</a:t>
            </a:r>
          </a:p>
          <a:p>
            <a:pPr marL="171450" indent="-171450" eaLnBrk="1" hangingPunct="1">
              <a:buFont typeface="Wingdings" panose="05000000000000000000" pitchFamily="2" charset="2"/>
              <a:buChar char="§"/>
            </a:pPr>
            <a:r>
              <a:rPr lang="en-US" sz="1200" kern="1200" dirty="0">
                <a:solidFill>
                  <a:schemeClr val="tx1"/>
                </a:solidFill>
                <a:effectLst/>
                <a:latin typeface="Times New Roman" charset="0"/>
                <a:ea typeface="+mn-ea"/>
                <a:cs typeface="+mn-cs"/>
              </a:rPr>
              <a:t>Diversification across attractive end markets provides stable revenue base with upside through the cycle</a:t>
            </a:r>
            <a:endParaRPr lang="ja-JP" altLang="en-US" dirty="0"/>
          </a:p>
        </p:txBody>
      </p:sp>
    </p:spTree>
    <p:extLst>
      <p:ext uri="{BB962C8B-B14F-4D97-AF65-F5344CB8AC3E}">
        <p14:creationId xmlns:p14="http://schemas.microsoft.com/office/powerpoint/2010/main" val="1534006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1FF10E7-EEE1-4FBA-A4DC-84F2EB32961B}" type="slidenum">
              <a:rPr lang="da-DK" smtClean="0">
                <a:solidFill>
                  <a:prstClr val="black"/>
                </a:solidFill>
              </a:rPr>
              <a:pPr/>
              <a:t>17</a:t>
            </a:fld>
            <a:endParaRPr lang="da-DK">
              <a:solidFill>
                <a:prstClr val="black"/>
              </a:solidFill>
            </a:endParaRPr>
          </a:p>
        </p:txBody>
      </p:sp>
      <p:sp>
        <p:nvSpPr>
          <p:cNvPr id="50179" name="Rectangle 2"/>
          <p:cNvSpPr>
            <a:spLocks noGrp="1" noRot="1" noChangeAspect="1" noChangeArrowheads="1" noTextEdit="1"/>
          </p:cNvSpPr>
          <p:nvPr>
            <p:ph type="sldImg"/>
          </p:nvPr>
        </p:nvSpPr>
        <p:spPr>
          <a:xfrm>
            <a:off x="1185863" y="700088"/>
            <a:ext cx="4649787" cy="3487737"/>
          </a:xfrm>
          <a:ln/>
        </p:spPr>
      </p:sp>
      <p:sp>
        <p:nvSpPr>
          <p:cNvPr id="50180" name="Rectangle 3"/>
          <p:cNvSpPr>
            <a:spLocks noGrp="1" noChangeArrowheads="1"/>
          </p:cNvSpPr>
          <p:nvPr>
            <p:ph type="body" idx="1"/>
          </p:nvPr>
        </p:nvSpPr>
        <p:spPr>
          <a:xfrm>
            <a:off x="933450" y="4416425"/>
            <a:ext cx="5143500" cy="4179888"/>
          </a:xfrm>
          <a:noFill/>
          <a:ln/>
        </p:spPr>
        <p:txBody>
          <a:bodyPr/>
          <a:lstStyle/>
          <a:p>
            <a:pPr eaLnBrk="1" hangingPunct="1"/>
            <a:endParaRPr lang="en-US" altLang="ja-JP" dirty="0"/>
          </a:p>
          <a:p>
            <a:r>
              <a:rPr lang="en-US" altLang="ja-JP" dirty="0">
                <a:hlinkClick r:id="rId3"/>
              </a:rPr>
              <a:t>http://www.jchs.harvard.edu/steady-gains-remodeling-activity-moving-2018</a:t>
            </a:r>
            <a:endParaRPr lang="en-US" altLang="ja-JP" dirty="0"/>
          </a:p>
          <a:p>
            <a:endParaRPr lang="ja-JP" altLang="en-US" dirty="0"/>
          </a:p>
        </p:txBody>
      </p:sp>
    </p:spTree>
    <p:extLst>
      <p:ext uri="{BB962C8B-B14F-4D97-AF65-F5344CB8AC3E}">
        <p14:creationId xmlns:p14="http://schemas.microsoft.com/office/powerpoint/2010/main" val="397081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1FF10E7-EEE1-4FBA-A4DC-84F2EB32961B}" type="slidenum">
              <a:rPr lang="da-DK" smtClean="0">
                <a:solidFill>
                  <a:prstClr val="black"/>
                </a:solidFill>
              </a:rPr>
              <a:pPr/>
              <a:t>18</a:t>
            </a:fld>
            <a:endParaRPr lang="da-DK">
              <a:solidFill>
                <a:prstClr val="black"/>
              </a:solidFill>
            </a:endParaRPr>
          </a:p>
        </p:txBody>
      </p:sp>
      <p:sp>
        <p:nvSpPr>
          <p:cNvPr id="50179" name="Rectangle 2"/>
          <p:cNvSpPr>
            <a:spLocks noGrp="1" noRot="1" noChangeAspect="1" noChangeArrowheads="1" noTextEdit="1"/>
          </p:cNvSpPr>
          <p:nvPr>
            <p:ph type="sldImg"/>
          </p:nvPr>
        </p:nvSpPr>
        <p:spPr>
          <a:xfrm>
            <a:off x="1185863" y="700088"/>
            <a:ext cx="4649787" cy="3487737"/>
          </a:xfrm>
          <a:ln/>
        </p:spPr>
      </p:sp>
      <p:sp>
        <p:nvSpPr>
          <p:cNvPr id="50180" name="Rectangle 3"/>
          <p:cNvSpPr>
            <a:spLocks noGrp="1" noChangeArrowheads="1"/>
          </p:cNvSpPr>
          <p:nvPr>
            <p:ph type="body" idx="1"/>
          </p:nvPr>
        </p:nvSpPr>
        <p:spPr>
          <a:xfrm>
            <a:off x="933450" y="4416425"/>
            <a:ext cx="5143500" cy="4179888"/>
          </a:xfrm>
          <a:noFill/>
          <a:ln/>
        </p:spPr>
        <p:txBody>
          <a:bodyPr/>
          <a:lstStyle/>
          <a:p>
            <a:pPr eaLnBrk="1" hangingPunct="1"/>
            <a:r>
              <a:rPr lang="en-US" altLang="ja-JP" dirty="0"/>
              <a:t>Recommended Time Allocation: 45</a:t>
            </a:r>
            <a:r>
              <a:rPr lang="en-US" altLang="ja-JP" baseline="0" dirty="0"/>
              <a:t> - 60</a:t>
            </a:r>
            <a:r>
              <a:rPr lang="en-US" altLang="ja-JP" dirty="0"/>
              <a:t> seconds</a:t>
            </a:r>
          </a:p>
          <a:p>
            <a:pPr marL="171450" indent="-171450" eaLnBrk="1" hangingPunct="1">
              <a:buFont typeface="Wingdings" panose="05000000000000000000" pitchFamily="2" charset="2"/>
              <a:buChar char="§"/>
            </a:pPr>
            <a:r>
              <a:rPr lang="en-US" altLang="ja-JP" dirty="0"/>
              <a:t>Continued success in negotiating attractive long-term contracts </a:t>
            </a:r>
          </a:p>
          <a:p>
            <a:pPr marL="171450" indent="-171450" eaLnBrk="1" hangingPunct="1">
              <a:buFont typeface="Wingdings" panose="05000000000000000000" pitchFamily="2" charset="2"/>
              <a:buChar char="§"/>
            </a:pPr>
            <a:r>
              <a:rPr lang="en-US" sz="1200" kern="1200" dirty="0">
                <a:solidFill>
                  <a:schemeClr val="tx1"/>
                </a:solidFill>
                <a:effectLst/>
                <a:latin typeface="Times New Roman" charset="0"/>
                <a:ea typeface="+mn-ea"/>
                <a:cs typeface="+mn-cs"/>
              </a:rPr>
              <a:t>Long standing relationships with stable blue chip customer</a:t>
            </a:r>
            <a:endParaRPr lang="ja-JP" altLang="en-US" dirty="0"/>
          </a:p>
        </p:txBody>
      </p:sp>
    </p:spTree>
    <p:extLst>
      <p:ext uri="{BB962C8B-B14F-4D97-AF65-F5344CB8AC3E}">
        <p14:creationId xmlns:p14="http://schemas.microsoft.com/office/powerpoint/2010/main" val="337013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ja-JP" dirty="0"/>
              <a:t>Recommended Time Allocation: 60</a:t>
            </a:r>
            <a:r>
              <a:rPr lang="en-US" altLang="ja-JP" baseline="0" dirty="0"/>
              <a:t> - 90</a:t>
            </a:r>
            <a:r>
              <a:rPr lang="en-US" altLang="ja-JP" dirty="0"/>
              <a:t> seconds</a:t>
            </a:r>
          </a:p>
          <a:p>
            <a:pPr marL="171432" indent="-171432">
              <a:buFont typeface="Wingdings" panose="05000000000000000000" pitchFamily="2" charset="2"/>
              <a:buChar char="§"/>
            </a:pPr>
            <a:r>
              <a:rPr lang="en-US" dirty="0"/>
              <a:t>Significant</a:t>
            </a:r>
            <a:r>
              <a:rPr lang="en-US" baseline="0" dirty="0"/>
              <a:t> upside from transformational strategic initiatives executed by current management team</a:t>
            </a:r>
          </a:p>
          <a:p>
            <a:pPr marL="171432" indent="-171432">
              <a:buFont typeface="Wingdings" panose="05000000000000000000" pitchFamily="2" charset="2"/>
              <a:buChar char="§"/>
            </a:pPr>
            <a:r>
              <a:rPr lang="en-US" baseline="0" dirty="0"/>
              <a:t>Repositioning results in improvements to profitability and cash flow, enabling debt reduction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34468E2-773D-4171-A6BD-B9FF556B6970}" type="slidenum">
              <a:rPr kumimoji="0" lang="da-DK"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da-DK"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3478366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25" indent="-171425">
              <a:buFont typeface="Arial" panose="020B0604020202020204" pitchFamily="34" charset="0"/>
              <a:buChar char="•"/>
            </a:pPr>
            <a:endParaRPr dirty="0"/>
          </a:p>
        </p:txBody>
      </p:sp>
    </p:spTree>
    <p:extLst>
      <p:ext uri="{BB962C8B-B14F-4D97-AF65-F5344CB8AC3E}">
        <p14:creationId xmlns:p14="http://schemas.microsoft.com/office/powerpoint/2010/main" val="23990628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32039-19C4-6A4A-BDC1-77C760BAD2C9}" type="slidenum">
              <a:rPr lang="en-US" smtClean="0"/>
              <a:t>23</a:t>
            </a:fld>
            <a:endParaRPr lang="en-US" dirty="0"/>
          </a:p>
        </p:txBody>
      </p:sp>
    </p:spTree>
    <p:extLst>
      <p:ext uri="{BB962C8B-B14F-4D97-AF65-F5344CB8AC3E}">
        <p14:creationId xmlns:p14="http://schemas.microsoft.com/office/powerpoint/2010/main" val="12102561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25" indent="-171425">
              <a:buFont typeface="Arial" panose="020B0604020202020204" pitchFamily="34" charset="0"/>
              <a:buChar char="•"/>
            </a:pPr>
            <a:endParaRPr dirty="0"/>
          </a:p>
        </p:txBody>
      </p:sp>
    </p:spTree>
    <p:extLst>
      <p:ext uri="{BB962C8B-B14F-4D97-AF65-F5344CB8AC3E}">
        <p14:creationId xmlns:p14="http://schemas.microsoft.com/office/powerpoint/2010/main" val="3888032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marL="171425" indent="-171425">
              <a:buFont typeface="Arial" panose="020B0604020202020204" pitchFamily="34" charset="0"/>
              <a:buChar char="•"/>
            </a:pPr>
            <a:endParaRPr dirty="0"/>
          </a:p>
        </p:txBody>
      </p:sp>
    </p:spTree>
    <p:extLst>
      <p:ext uri="{BB962C8B-B14F-4D97-AF65-F5344CB8AC3E}">
        <p14:creationId xmlns:p14="http://schemas.microsoft.com/office/powerpoint/2010/main" val="340007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468E2-773D-4171-A6BD-B9FF556B6970}" type="slidenum">
              <a:rPr lang="da-DK" smtClean="0"/>
              <a:pPr/>
              <a:t>36</a:t>
            </a:fld>
            <a:endParaRPr lang="da-DK"/>
          </a:p>
        </p:txBody>
      </p:sp>
    </p:spTree>
    <p:extLst>
      <p:ext uri="{BB962C8B-B14F-4D97-AF65-F5344CB8AC3E}">
        <p14:creationId xmlns:p14="http://schemas.microsoft.com/office/powerpoint/2010/main" val="2814440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468E2-773D-4171-A6BD-B9FF556B6970}" type="slidenum">
              <a:rPr lang="da-DK" smtClean="0"/>
              <a:pPr/>
              <a:t>38</a:t>
            </a:fld>
            <a:endParaRPr lang="da-DK"/>
          </a:p>
        </p:txBody>
      </p:sp>
    </p:spTree>
    <p:extLst>
      <p:ext uri="{BB962C8B-B14F-4D97-AF65-F5344CB8AC3E}">
        <p14:creationId xmlns:p14="http://schemas.microsoft.com/office/powerpoint/2010/main" val="4064473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p:spPr>
        <p:txBody>
          <a:bodyPr/>
          <a:lstStyle/>
          <a:p>
            <a:endParaRPr lang="en-US"/>
          </a:p>
        </p:txBody>
      </p:sp>
      <p:sp>
        <p:nvSpPr>
          <p:cNvPr id="36868" name="Slide Number Placeholder 3"/>
          <p:cNvSpPr>
            <a:spLocks noGrp="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9A2F2A-2C4F-446F-95A1-2757624C3B31}" type="slidenum">
              <a:rPr kumimoji="0" lang="da-DK"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da-DK"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302580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468E2-773D-4171-A6BD-B9FF556B6970}" type="slidenum">
              <a:rPr lang="da-DK" smtClean="0"/>
              <a:pPr/>
              <a:t>39</a:t>
            </a:fld>
            <a:endParaRPr lang="da-DK"/>
          </a:p>
        </p:txBody>
      </p:sp>
    </p:spTree>
    <p:extLst>
      <p:ext uri="{BB962C8B-B14F-4D97-AF65-F5344CB8AC3E}">
        <p14:creationId xmlns:p14="http://schemas.microsoft.com/office/powerpoint/2010/main" val="1374053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468E2-773D-4171-A6BD-B9FF556B6970}" type="slidenum">
              <a:rPr lang="da-DK" smtClean="0"/>
              <a:pPr/>
              <a:t>40</a:t>
            </a:fld>
            <a:endParaRPr lang="da-DK"/>
          </a:p>
        </p:txBody>
      </p:sp>
    </p:spTree>
    <p:extLst>
      <p:ext uri="{BB962C8B-B14F-4D97-AF65-F5344CB8AC3E}">
        <p14:creationId xmlns:p14="http://schemas.microsoft.com/office/powerpoint/2010/main" val="4122863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468E2-773D-4171-A6BD-B9FF556B6970}" type="slidenum">
              <a:rPr lang="da-DK" smtClean="0"/>
              <a:pPr/>
              <a:t>41</a:t>
            </a:fld>
            <a:endParaRPr lang="da-DK"/>
          </a:p>
        </p:txBody>
      </p:sp>
    </p:spTree>
    <p:extLst>
      <p:ext uri="{BB962C8B-B14F-4D97-AF65-F5344CB8AC3E}">
        <p14:creationId xmlns:p14="http://schemas.microsoft.com/office/powerpoint/2010/main" val="5493131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468E2-773D-4171-A6BD-B9FF556B6970}" type="slidenum">
              <a:rPr lang="da-DK" smtClean="0"/>
              <a:pPr/>
              <a:t>43</a:t>
            </a:fld>
            <a:endParaRPr lang="da-DK"/>
          </a:p>
        </p:txBody>
      </p:sp>
    </p:spTree>
    <p:extLst>
      <p:ext uri="{BB962C8B-B14F-4D97-AF65-F5344CB8AC3E}">
        <p14:creationId xmlns:p14="http://schemas.microsoft.com/office/powerpoint/2010/main" val="1746064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4468E2-773D-4171-A6BD-B9FF556B6970}" type="slidenum">
              <a:rPr lang="da-DK" smtClean="0"/>
              <a:pPr/>
              <a:t>44</a:t>
            </a:fld>
            <a:endParaRPr lang="da-DK"/>
          </a:p>
        </p:txBody>
      </p:sp>
    </p:spTree>
    <p:extLst>
      <p:ext uri="{BB962C8B-B14F-4D97-AF65-F5344CB8AC3E}">
        <p14:creationId xmlns:p14="http://schemas.microsoft.com/office/powerpoint/2010/main" val="3147934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1FF10E7-EEE1-4FBA-A4DC-84F2EB32961B}" type="slidenum">
              <a:rPr lang="da-DK" smtClean="0">
                <a:solidFill>
                  <a:prstClr val="black"/>
                </a:solidFill>
              </a:rPr>
              <a:pPr/>
              <a:t>7</a:t>
            </a:fld>
            <a:endParaRPr lang="da-DK">
              <a:solidFill>
                <a:prstClr val="black"/>
              </a:solidFill>
            </a:endParaRPr>
          </a:p>
        </p:txBody>
      </p:sp>
      <p:sp>
        <p:nvSpPr>
          <p:cNvPr id="50179" name="Rectangle 2"/>
          <p:cNvSpPr>
            <a:spLocks noGrp="1" noRot="1" noChangeAspect="1" noChangeArrowheads="1" noTextEdit="1"/>
          </p:cNvSpPr>
          <p:nvPr>
            <p:ph type="sldImg"/>
          </p:nvPr>
        </p:nvSpPr>
        <p:spPr>
          <a:xfrm>
            <a:off x="1185863" y="700088"/>
            <a:ext cx="4649787" cy="3487737"/>
          </a:xfrm>
          <a:ln/>
        </p:spPr>
      </p:sp>
      <p:sp>
        <p:nvSpPr>
          <p:cNvPr id="50180" name="Rectangle 3"/>
          <p:cNvSpPr>
            <a:spLocks noGrp="1" noChangeArrowheads="1"/>
          </p:cNvSpPr>
          <p:nvPr>
            <p:ph type="body" idx="1"/>
          </p:nvPr>
        </p:nvSpPr>
        <p:spPr>
          <a:xfrm>
            <a:off x="933450" y="4416425"/>
            <a:ext cx="5143500" cy="4179888"/>
          </a:xfrm>
          <a:noFill/>
          <a:ln/>
        </p:spPr>
        <p:txBody>
          <a:bodyPr/>
          <a:lstStyle/>
          <a:p>
            <a:pPr eaLnBrk="1" hangingPunct="1"/>
            <a:r>
              <a:rPr lang="en-US" altLang="ja-JP" dirty="0"/>
              <a:t>Recommended Time Allocation: 60 seconds</a:t>
            </a:r>
          </a:p>
          <a:p>
            <a:pPr marL="171450" indent="-171450" eaLnBrk="1" hangingPunct="1">
              <a:buFont typeface="Wingdings" panose="05000000000000000000" pitchFamily="2" charset="2"/>
              <a:buChar char="§"/>
            </a:pPr>
            <a:r>
              <a:rPr lang="en-US" altLang="ja-JP" dirty="0"/>
              <a:t>A number of strategic initiatives designed to enhance competitive positioning within wood treatment chemicals</a:t>
            </a:r>
            <a:endParaRPr lang="ja-JP" altLang="en-US" dirty="0"/>
          </a:p>
        </p:txBody>
      </p:sp>
    </p:spTree>
    <p:extLst>
      <p:ext uri="{BB962C8B-B14F-4D97-AF65-F5344CB8AC3E}">
        <p14:creationId xmlns:p14="http://schemas.microsoft.com/office/powerpoint/2010/main" val="75427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31FF10E7-EEE1-4FBA-A4DC-84F2EB32961B}" type="slidenum">
              <a:rPr lang="da-DK" smtClean="0">
                <a:solidFill>
                  <a:prstClr val="black"/>
                </a:solidFill>
              </a:rPr>
              <a:pPr/>
              <a:t>8</a:t>
            </a:fld>
            <a:endParaRPr lang="da-DK">
              <a:solidFill>
                <a:prstClr val="black"/>
              </a:solidFill>
            </a:endParaRPr>
          </a:p>
        </p:txBody>
      </p:sp>
      <p:sp>
        <p:nvSpPr>
          <p:cNvPr id="50179" name="Rectangle 2"/>
          <p:cNvSpPr>
            <a:spLocks noGrp="1" noRot="1" noChangeAspect="1" noChangeArrowheads="1" noTextEdit="1"/>
          </p:cNvSpPr>
          <p:nvPr>
            <p:ph type="sldImg"/>
          </p:nvPr>
        </p:nvSpPr>
        <p:spPr>
          <a:xfrm>
            <a:off x="1185863" y="700088"/>
            <a:ext cx="4649787" cy="3487737"/>
          </a:xfrm>
          <a:ln/>
        </p:spPr>
      </p:sp>
      <p:sp>
        <p:nvSpPr>
          <p:cNvPr id="50180" name="Rectangle 3"/>
          <p:cNvSpPr>
            <a:spLocks noGrp="1" noChangeArrowheads="1"/>
          </p:cNvSpPr>
          <p:nvPr>
            <p:ph type="body" idx="1"/>
          </p:nvPr>
        </p:nvSpPr>
        <p:spPr>
          <a:xfrm>
            <a:off x="933450" y="4416425"/>
            <a:ext cx="5143500" cy="4179888"/>
          </a:xfrm>
          <a:noFill/>
          <a:ln/>
        </p:spPr>
        <p:txBody>
          <a:bodyPr/>
          <a:lstStyle/>
          <a:p>
            <a:pPr eaLnBrk="1" hangingPunct="1"/>
            <a:r>
              <a:rPr lang="en-US" altLang="ja-JP" dirty="0"/>
              <a:t>Recommended Time Allocation: 60 seconds</a:t>
            </a:r>
          </a:p>
          <a:p>
            <a:pPr marL="171450" indent="-171450" eaLnBrk="1" hangingPunct="1">
              <a:buFont typeface="Wingdings" panose="05000000000000000000" pitchFamily="2" charset="2"/>
              <a:buChar char="§"/>
            </a:pPr>
            <a:r>
              <a:rPr lang="en-US" altLang="ja-JP" dirty="0"/>
              <a:t>Significantly different</a:t>
            </a:r>
            <a:r>
              <a:rPr lang="en-US" altLang="ja-JP" baseline="0" dirty="0"/>
              <a:t> company today</a:t>
            </a:r>
            <a:endParaRPr lang="en-US" altLang="ja-JP" dirty="0"/>
          </a:p>
          <a:p>
            <a:pPr marL="171450" indent="-171450" eaLnBrk="1" hangingPunct="1">
              <a:buFont typeface="Wingdings" panose="05000000000000000000" pitchFamily="2" charset="2"/>
              <a:buChar char="§"/>
            </a:pPr>
            <a:r>
              <a:rPr lang="en-US" altLang="ja-JP" dirty="0"/>
              <a:t>Transformation from CMC business serving aluminum industry</a:t>
            </a:r>
            <a:r>
              <a:rPr lang="en-US" altLang="ja-JP" baseline="0" dirty="0"/>
              <a:t> to wood preservation and enhancement chemical producer</a:t>
            </a:r>
          </a:p>
          <a:p>
            <a:pPr marL="171450" indent="-171450" eaLnBrk="1" hangingPunct="1">
              <a:buFont typeface="Wingdings" panose="05000000000000000000" pitchFamily="2" charset="2"/>
              <a:buChar char="§"/>
            </a:pPr>
            <a:r>
              <a:rPr lang="en-US" altLang="ja-JP" baseline="0" dirty="0"/>
              <a:t>Key end market exposure today: transportation and railroad / residential construction vs. previous exposure to aluminum</a:t>
            </a:r>
          </a:p>
        </p:txBody>
      </p:sp>
    </p:spTree>
    <p:extLst>
      <p:ext uri="{BB962C8B-B14F-4D97-AF65-F5344CB8AC3E}">
        <p14:creationId xmlns:p14="http://schemas.microsoft.com/office/powerpoint/2010/main" val="614274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altLang="ja-JP" dirty="0"/>
              <a:t>Recommended Time Allocation: 90 seconds</a:t>
            </a:r>
          </a:p>
          <a:p>
            <a:pPr marL="171450" indent="-171450">
              <a:buFont typeface="Wingdings" panose="05000000000000000000" pitchFamily="2" charset="2"/>
              <a:buChar char="§"/>
            </a:pPr>
            <a:r>
              <a:rPr lang="en-US" dirty="0"/>
              <a:t>#1 market positions within railroad cross ties and wood preservation</a:t>
            </a:r>
            <a:r>
              <a:rPr lang="en-US" baseline="0" dirty="0"/>
              <a:t> chemicals</a:t>
            </a:r>
            <a:endParaRPr lang="en-US" dirty="0"/>
          </a:p>
          <a:p>
            <a:pPr marL="171450" indent="-171450">
              <a:buFont typeface="Wingdings" panose="05000000000000000000" pitchFamily="2" charset="2"/>
              <a:buChar char="§"/>
            </a:pPr>
            <a:r>
              <a:rPr lang="en-US" dirty="0"/>
              <a:t>Business largely comprised of RUPS and CMC, only</a:t>
            </a:r>
            <a:r>
              <a:rPr lang="en-US" baseline="0" dirty="0"/>
              <a:t> 6% of EBITDA from CMC</a:t>
            </a:r>
          </a:p>
          <a:p>
            <a:pPr marL="171450" indent="-171450">
              <a:buFont typeface="Wingdings" panose="05000000000000000000" pitchFamily="2" charset="2"/>
              <a:buChar char="§"/>
            </a:pPr>
            <a:r>
              <a:rPr lang="en-US" baseline="0" dirty="0"/>
              <a:t>Stable growth prospects across diverse end markets</a:t>
            </a:r>
            <a:endParaRPr lang="en-US" dirty="0"/>
          </a:p>
        </p:txBody>
      </p:sp>
      <p:sp>
        <p:nvSpPr>
          <p:cNvPr id="4" name="Slide Number Placeholder 3"/>
          <p:cNvSpPr>
            <a:spLocks noGrp="1"/>
          </p:cNvSpPr>
          <p:nvPr>
            <p:ph type="sldNum" sz="quarter" idx="10"/>
          </p:nvPr>
        </p:nvSpPr>
        <p:spPr/>
        <p:txBody>
          <a:bodyPr/>
          <a:lstStyle/>
          <a:p>
            <a:fld id="{034468E2-773D-4171-A6BD-B9FF556B6970}" type="slidenum">
              <a:rPr lang="da-DK" smtClean="0">
                <a:solidFill>
                  <a:srgbClr val="000000"/>
                </a:solidFill>
              </a:rPr>
              <a:pPr/>
              <a:t>9</a:t>
            </a:fld>
            <a:endParaRPr lang="da-DK">
              <a:solidFill>
                <a:srgbClr val="000000"/>
              </a:solidFill>
            </a:endParaRPr>
          </a:p>
        </p:txBody>
      </p:sp>
    </p:spTree>
    <p:extLst>
      <p:ext uri="{BB962C8B-B14F-4D97-AF65-F5344CB8AC3E}">
        <p14:creationId xmlns:p14="http://schemas.microsoft.com/office/powerpoint/2010/main" val="2395736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FF10E7-EEE1-4FBA-A4DC-84F2EB32961B}" type="slidenum">
              <a:rPr kumimoji="0" lang="da-DK"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0179" name="Rectangle 2"/>
          <p:cNvSpPr>
            <a:spLocks noGrp="1" noRot="1" noChangeAspect="1" noChangeArrowheads="1" noTextEdit="1"/>
          </p:cNvSpPr>
          <p:nvPr>
            <p:ph type="sldImg"/>
          </p:nvPr>
        </p:nvSpPr>
        <p:spPr>
          <a:xfrm>
            <a:off x="1262063" y="722313"/>
            <a:ext cx="4802187" cy="3602037"/>
          </a:xfrm>
          <a:ln/>
        </p:spPr>
      </p:sp>
      <p:sp>
        <p:nvSpPr>
          <p:cNvPr id="50180" name="Rectangle 3"/>
          <p:cNvSpPr>
            <a:spLocks noGrp="1" noChangeArrowheads="1"/>
          </p:cNvSpPr>
          <p:nvPr>
            <p:ph type="body" idx="1"/>
          </p:nvPr>
        </p:nvSpPr>
        <p:spPr>
          <a:xfrm>
            <a:off x="974035" y="4561226"/>
            <a:ext cx="5367130" cy="4316934"/>
          </a:xfrm>
          <a:noFill/>
          <a:ln/>
        </p:spPr>
        <p:txBody>
          <a:bodyPr/>
          <a:lstStyle/>
          <a:p>
            <a:pPr eaLnBrk="1" hangingPunct="1"/>
            <a:endParaRPr lang="ja-JP" altLang="en-US"/>
          </a:p>
        </p:txBody>
      </p:sp>
    </p:spTree>
    <p:extLst>
      <p:ext uri="{BB962C8B-B14F-4D97-AF65-F5344CB8AC3E}">
        <p14:creationId xmlns:p14="http://schemas.microsoft.com/office/powerpoint/2010/main" val="2834298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232039-19C4-6A4A-BDC1-77C760BAD2C9}" type="slidenum">
              <a:rPr lang="en-US" smtClean="0"/>
              <a:t>12</a:t>
            </a:fld>
            <a:endParaRPr lang="en-US"/>
          </a:p>
        </p:txBody>
      </p:sp>
    </p:spTree>
    <p:extLst>
      <p:ext uri="{BB962C8B-B14F-4D97-AF65-F5344CB8AC3E}">
        <p14:creationId xmlns:p14="http://schemas.microsoft.com/office/powerpoint/2010/main" val="3961284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FF10E7-EEE1-4FBA-A4DC-84F2EB32961B}" type="slidenum">
              <a:rPr kumimoji="0" lang="da-DK"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0179" name="Rectangle 2"/>
          <p:cNvSpPr>
            <a:spLocks noGrp="1" noRot="1" noChangeAspect="1" noChangeArrowheads="1" noTextEdit="1"/>
          </p:cNvSpPr>
          <p:nvPr>
            <p:ph type="sldImg"/>
          </p:nvPr>
        </p:nvSpPr>
        <p:spPr>
          <a:xfrm>
            <a:off x="1185863" y="700088"/>
            <a:ext cx="4649787" cy="3487737"/>
          </a:xfrm>
          <a:ln/>
        </p:spPr>
      </p:sp>
      <p:sp>
        <p:nvSpPr>
          <p:cNvPr id="50180" name="Rectangle 3"/>
          <p:cNvSpPr>
            <a:spLocks noGrp="1" noChangeArrowheads="1"/>
          </p:cNvSpPr>
          <p:nvPr>
            <p:ph type="body" idx="1"/>
          </p:nvPr>
        </p:nvSpPr>
        <p:spPr>
          <a:xfrm>
            <a:off x="933450" y="4416425"/>
            <a:ext cx="5143500" cy="4179888"/>
          </a:xfrm>
          <a:noFill/>
          <a:ln/>
        </p:spPr>
        <p:txBody>
          <a:bodyPr/>
          <a:lstStyle/>
          <a:p>
            <a:pPr eaLnBrk="1" hangingPunct="1"/>
            <a:r>
              <a:rPr lang="en-US" altLang="ja-JP" dirty="0"/>
              <a:t>Recommended Time Allocation: 45 - 60 seconds</a:t>
            </a:r>
          </a:p>
          <a:p>
            <a:pPr marL="171450" indent="-171450" eaLnBrk="1" hangingPunct="1">
              <a:buFont typeface="Wingdings" panose="05000000000000000000" pitchFamily="2" charset="2"/>
              <a:buChar char="§"/>
            </a:pPr>
            <a:r>
              <a:rPr lang="en-US" altLang="ja-JP" dirty="0"/>
              <a:t>#1 producer</a:t>
            </a:r>
            <a:r>
              <a:rPr lang="en-US" altLang="ja-JP" baseline="0" dirty="0"/>
              <a:t> of crosstie and wood treatment chemicals in N.A. </a:t>
            </a:r>
          </a:p>
          <a:p>
            <a:pPr marL="171450" indent="-171450" eaLnBrk="1" hangingPunct="1">
              <a:buFont typeface="Wingdings" panose="05000000000000000000" pitchFamily="2" charset="2"/>
              <a:buChar char="§"/>
            </a:pPr>
            <a:r>
              <a:rPr lang="en-US" altLang="ja-JP" baseline="0" dirty="0"/>
              <a:t>Significant scale and barriers to entry protect market positions vs. competitors</a:t>
            </a:r>
            <a:endParaRPr lang="ja-JP" altLang="en-US" dirty="0"/>
          </a:p>
        </p:txBody>
      </p:sp>
    </p:spTree>
    <p:extLst>
      <p:ext uri="{BB962C8B-B14F-4D97-AF65-F5344CB8AC3E}">
        <p14:creationId xmlns:p14="http://schemas.microsoft.com/office/powerpoint/2010/main" val="136323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1FF10E7-EEE1-4FBA-A4DC-84F2EB32961B}" type="slidenum">
              <a:rPr kumimoji="0" lang="da-DK"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Arial" charset="0"/>
              <a:ea typeface="+mn-ea"/>
              <a:cs typeface="+mn-cs"/>
            </a:endParaRPr>
          </a:p>
        </p:txBody>
      </p:sp>
      <p:sp>
        <p:nvSpPr>
          <p:cNvPr id="50179" name="Rectangle 2"/>
          <p:cNvSpPr>
            <a:spLocks noGrp="1" noRot="1" noChangeAspect="1" noChangeArrowheads="1" noTextEdit="1"/>
          </p:cNvSpPr>
          <p:nvPr>
            <p:ph type="sldImg"/>
          </p:nvPr>
        </p:nvSpPr>
        <p:spPr>
          <a:xfrm>
            <a:off x="1185863" y="700088"/>
            <a:ext cx="4649787" cy="3487737"/>
          </a:xfrm>
          <a:ln/>
        </p:spPr>
      </p:sp>
      <p:sp>
        <p:nvSpPr>
          <p:cNvPr id="50180" name="Rectangle 3"/>
          <p:cNvSpPr>
            <a:spLocks noGrp="1" noChangeArrowheads="1"/>
          </p:cNvSpPr>
          <p:nvPr>
            <p:ph type="body" idx="1"/>
          </p:nvPr>
        </p:nvSpPr>
        <p:spPr>
          <a:xfrm>
            <a:off x="933450" y="4416425"/>
            <a:ext cx="5143500" cy="4179888"/>
          </a:xfrm>
          <a:noFill/>
          <a:ln/>
        </p:spPr>
        <p:txBody>
          <a:bodyPr/>
          <a:lstStyle/>
          <a:p>
            <a:pPr eaLnBrk="1" hangingPunct="1"/>
            <a:r>
              <a:rPr lang="en-US" altLang="ja-JP" dirty="0"/>
              <a:t>Recommended Time Allocation: 45 - 60 seconds</a:t>
            </a:r>
          </a:p>
          <a:p>
            <a:pPr marL="171450" indent="-171450" eaLnBrk="1" hangingPunct="1">
              <a:buFont typeface="Wingdings" panose="05000000000000000000" pitchFamily="2" charset="2"/>
              <a:buChar char="§"/>
            </a:pPr>
            <a:r>
              <a:rPr lang="en-US" altLang="ja-JP" dirty="0"/>
              <a:t>Vertically integrated CMC operations provides low cost production base for RUPS and PC</a:t>
            </a:r>
          </a:p>
          <a:p>
            <a:pPr marL="171450" indent="-171450" eaLnBrk="1" hangingPunct="1">
              <a:buFont typeface="Wingdings" panose="05000000000000000000" pitchFamily="2" charset="2"/>
              <a:buChar char="§"/>
            </a:pPr>
            <a:r>
              <a:rPr lang="en-US" altLang="ja-JP" dirty="0"/>
              <a:t>Significant reduction in coal distillation capacity </a:t>
            </a:r>
          </a:p>
          <a:p>
            <a:pPr marL="171450" indent="-171450" eaLnBrk="1" hangingPunct="1">
              <a:buFont typeface="Wingdings" panose="05000000000000000000" pitchFamily="2" charset="2"/>
              <a:buChar char="§"/>
            </a:pPr>
            <a:r>
              <a:rPr lang="en-US" altLang="ja-JP" dirty="0"/>
              <a:t>Long-term goal of matching CMC production to meet RUPS’ creosote needs</a:t>
            </a:r>
            <a:endParaRPr lang="ja-JP" altLang="en-US" dirty="0"/>
          </a:p>
        </p:txBody>
      </p:sp>
    </p:spTree>
    <p:extLst>
      <p:ext uri="{BB962C8B-B14F-4D97-AF65-F5344CB8AC3E}">
        <p14:creationId xmlns:p14="http://schemas.microsoft.com/office/powerpoint/2010/main" val="1329214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10"/>
          <p:cNvSpPr>
            <a:spLocks noGrp="1" noChangeArrowheads="1"/>
          </p:cNvSpPr>
          <p:nvPr>
            <p:ph type="sldNum" sz="quarter" idx="10"/>
          </p:nvPr>
        </p:nvSpPr>
        <p:spPr>
          <a:ln/>
        </p:spPr>
        <p:txBody>
          <a:bodyPr/>
          <a:lstStyle>
            <a:lvl1pPr>
              <a:defRPr/>
            </a:lvl1pPr>
          </a:lstStyle>
          <a:p>
            <a:pPr>
              <a:defRPr/>
            </a:pPr>
            <a:fld id="{80522CD3-A33D-4991-9AD9-7DFFE8F3A8C6}" type="slidenum">
              <a:rPr lang="en-US"/>
              <a:pPr>
                <a:defRPr/>
              </a:pPr>
              <a:t>‹#›</a:t>
            </a:fld>
            <a:endParaRPr lang="en-US" dirty="0"/>
          </a:p>
        </p:txBody>
      </p:sp>
      <p:cxnSp>
        <p:nvCxnSpPr>
          <p:cNvPr id="8" name="Straight Connector 7"/>
          <p:cNvCxnSpPr/>
          <p:nvPr userDrawn="1"/>
        </p:nvCxnSpPr>
        <p:spPr bwMode="auto">
          <a:xfrm>
            <a:off x="838200" y="3657600"/>
            <a:ext cx="7467600" cy="0"/>
          </a:xfrm>
          <a:prstGeom prst="line">
            <a:avLst/>
          </a:prstGeom>
          <a:solidFill>
            <a:schemeClr val="accent1"/>
          </a:solidFill>
          <a:ln w="22225" cap="flat" cmpd="sng" algn="ctr">
            <a:solidFill>
              <a:srgbClr val="5AB125"/>
            </a:solidFill>
            <a:prstDash val="solid"/>
            <a:round/>
            <a:headEnd type="none" w="med" len="med"/>
            <a:tailEnd type="none" w="med" len="med"/>
          </a:ln>
          <a:effectLst/>
        </p:spPr>
      </p:cxnSp>
    </p:spTree>
  </p:cSld>
  <p:clrMapOvr>
    <a:masterClrMapping/>
  </p:clrMapOvr>
  <p:transition>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52980D91-D4D7-499A-B5C6-F88EB0C62209}" type="slidenum">
              <a:rPr lang="en-US"/>
              <a:pPr>
                <a:defRPr/>
              </a:pPr>
              <a:t>‹#›</a:t>
            </a:fld>
            <a:endParaRPr lang="en-US" dirty="0"/>
          </a:p>
        </p:txBody>
      </p:sp>
    </p:spTree>
  </p:cSld>
  <p:clrMapOvr>
    <a:masterClrMapping/>
  </p:clrMapOvr>
  <p:transition>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pPr>
              <a:defRPr/>
            </a:pPr>
            <a:fld id="{9AD421C4-FA9E-4264-AA91-81BD9DAD324F}" type="slidenum">
              <a:rPr lang="en-US"/>
              <a:pPr>
                <a:defRPr/>
              </a:pPr>
              <a:t>‹#›</a:t>
            </a:fld>
            <a:endParaRPr lang="en-US" dirty="0"/>
          </a:p>
        </p:txBody>
      </p:sp>
    </p:spTree>
  </p:cSld>
  <p:clrMapOvr>
    <a:masterClrMapping/>
  </p:clrMapOvr>
  <p:transition>
    <p:cover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BE32EC08-11A9-4E55-9CFF-E00AB559AE10}" type="slidenum">
              <a:rPr lang="en-US"/>
              <a:pPr>
                <a:defRPr/>
              </a:pPr>
              <a:t>‹#›</a:t>
            </a:fld>
            <a:endParaRPr lang="en-US" dirty="0"/>
          </a:p>
        </p:txBody>
      </p:sp>
    </p:spTree>
  </p:cSld>
  <p:clrMapOvr>
    <a:masterClrMapping/>
  </p:clrMapOvr>
  <p:transition>
    <p:cover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67500" y="261938"/>
            <a:ext cx="2095500" cy="61388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61938"/>
            <a:ext cx="6134100" cy="61388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81743159-4213-448E-9FA7-424F12622FAD}" type="slidenum">
              <a:rPr lang="en-US"/>
              <a:pPr>
                <a:defRPr/>
              </a:pPr>
              <a:t>‹#›</a:t>
            </a:fld>
            <a:endParaRPr lang="en-US" dirty="0"/>
          </a:p>
        </p:txBody>
      </p:sp>
    </p:spTree>
  </p:cSld>
  <p:clrMapOvr>
    <a:masterClrMapping/>
  </p:clrMapOvr>
  <p:transition>
    <p:cover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381000" y="261938"/>
            <a:ext cx="6478588" cy="809625"/>
          </a:xfrm>
        </p:spPr>
        <p:txBody>
          <a:bodyPr/>
          <a:lstStyle/>
          <a:p>
            <a:r>
              <a:rPr lang="en-US"/>
              <a:t>Click to edit Master title style</a:t>
            </a:r>
          </a:p>
        </p:txBody>
      </p:sp>
      <p:sp>
        <p:nvSpPr>
          <p:cNvPr id="3" name="Content Placeholder 2"/>
          <p:cNvSpPr>
            <a:spLocks noGrp="1"/>
          </p:cNvSpPr>
          <p:nvPr>
            <p:ph sz="quarter" idx="1"/>
          </p:nvPr>
        </p:nvSpPr>
        <p:spPr>
          <a:xfrm>
            <a:off x="381000" y="12954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381000" y="39243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243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pPr>
              <a:defRPr/>
            </a:pPr>
            <a:fld id="{D8DFD0E5-3D17-4F98-A520-57046141DFEA}" type="slidenum">
              <a:rPr lang="en-US"/>
              <a:pPr>
                <a:defRPr/>
              </a:pPr>
              <a:t>‹#›</a:t>
            </a:fld>
            <a:endParaRPr lang="en-US" dirty="0"/>
          </a:p>
        </p:txBody>
      </p:sp>
    </p:spTree>
  </p:cSld>
  <p:clrMapOvr>
    <a:masterClrMapping/>
  </p:clrMapOvr>
  <p:transition>
    <p:cover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261938"/>
            <a:ext cx="6478588" cy="809625"/>
          </a:xfrm>
        </p:spPr>
        <p:txBody>
          <a:bodyPr/>
          <a:lstStyle/>
          <a:p>
            <a:r>
              <a:rPr lang="en-US"/>
              <a:t>Click to edit Master title style</a:t>
            </a:r>
          </a:p>
        </p:txBody>
      </p:sp>
      <p:sp>
        <p:nvSpPr>
          <p:cNvPr id="3" name="Table Placeholder 2"/>
          <p:cNvSpPr>
            <a:spLocks noGrp="1"/>
          </p:cNvSpPr>
          <p:nvPr>
            <p:ph type="tbl" idx="1"/>
          </p:nvPr>
        </p:nvSpPr>
        <p:spPr>
          <a:xfrm>
            <a:off x="381000" y="1295400"/>
            <a:ext cx="8382000" cy="5105400"/>
          </a:xfrm>
        </p:spPr>
        <p:txBody>
          <a:bodyPr/>
          <a:lstStyle/>
          <a:p>
            <a:pPr lvl="0"/>
            <a:r>
              <a:rPr lang="en-US" noProof="0"/>
              <a:t>Click icon to add table</a:t>
            </a:r>
            <a:endParaRPr lang="en-US" noProof="0" dirty="0"/>
          </a:p>
        </p:txBody>
      </p:sp>
      <p:sp>
        <p:nvSpPr>
          <p:cNvPr id="4" name="Rectangle 10"/>
          <p:cNvSpPr>
            <a:spLocks noGrp="1" noChangeArrowheads="1"/>
          </p:cNvSpPr>
          <p:nvPr>
            <p:ph type="sldNum" sz="quarter" idx="10"/>
          </p:nvPr>
        </p:nvSpPr>
        <p:spPr>
          <a:ln/>
        </p:spPr>
        <p:txBody>
          <a:bodyPr/>
          <a:lstStyle>
            <a:lvl1pPr>
              <a:defRPr/>
            </a:lvl1pPr>
          </a:lstStyle>
          <a:p>
            <a:pPr>
              <a:defRPr/>
            </a:pPr>
            <a:fld id="{4B72586F-5585-4C89-A86E-5EA4F82CCCB9}" type="slidenum">
              <a:rPr lang="en-US"/>
              <a:pPr>
                <a:defRPr/>
              </a:pPr>
              <a:t>‹#›</a:t>
            </a:fld>
            <a:endParaRPr lang="en-US" dirty="0"/>
          </a:p>
        </p:txBody>
      </p:sp>
    </p:spTree>
  </p:cSld>
  <p:clrMapOvr>
    <a:masterClrMapping/>
  </p:clrMapOvr>
  <p:transition>
    <p:cover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1938"/>
            <a:ext cx="6478588" cy="809625"/>
          </a:xfrm>
        </p:spPr>
        <p:txBody>
          <a:bodyPr/>
          <a:lstStyle/>
          <a:p>
            <a:r>
              <a:rPr lang="en-US"/>
              <a:t>Click to edit Master title style</a:t>
            </a:r>
          </a:p>
        </p:txBody>
      </p:sp>
      <p:sp>
        <p:nvSpPr>
          <p:cNvPr id="3" name="Text Placeholder 2"/>
          <p:cNvSpPr>
            <a:spLocks noGrp="1"/>
          </p:cNvSpPr>
          <p:nvPr>
            <p:ph type="body" sz="half" idx="1"/>
          </p:nvPr>
        </p:nvSpPr>
        <p:spPr>
          <a:xfrm>
            <a:off x="381000" y="1295400"/>
            <a:ext cx="411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11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68D19180-6CA1-4DCD-8C8E-A22DA2DD0360}" type="slidenum">
              <a:rPr lang="en-US"/>
              <a:pPr>
                <a:defRPr/>
              </a:pPr>
              <a:t>‹#›</a:t>
            </a:fld>
            <a:endParaRPr lang="en-US" dirty="0"/>
          </a:p>
        </p:txBody>
      </p:sp>
    </p:spTree>
  </p:cSld>
  <p:clrMapOvr>
    <a:masterClrMapping/>
  </p:clrMapOvr>
  <p:transition>
    <p:cover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61938"/>
            <a:ext cx="6478588" cy="809625"/>
          </a:xfrm>
        </p:spPr>
        <p:txBody>
          <a:bodyPr/>
          <a:lstStyle/>
          <a:p>
            <a:r>
              <a:rPr lang="en-US"/>
              <a:t>Click to edit Master title style</a:t>
            </a:r>
          </a:p>
        </p:txBody>
      </p:sp>
      <p:sp>
        <p:nvSpPr>
          <p:cNvPr id="3" name="Content Placeholder 2"/>
          <p:cNvSpPr>
            <a:spLocks noGrp="1"/>
          </p:cNvSpPr>
          <p:nvPr>
            <p:ph sz="half" idx="1"/>
          </p:nvPr>
        </p:nvSpPr>
        <p:spPr>
          <a:xfrm>
            <a:off x="381000" y="1295400"/>
            <a:ext cx="41148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2954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24300"/>
            <a:ext cx="4114800" cy="2476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0"/>
          <p:cNvSpPr>
            <a:spLocks noGrp="1" noChangeArrowheads="1"/>
          </p:cNvSpPr>
          <p:nvPr>
            <p:ph type="sldNum" sz="quarter" idx="10"/>
          </p:nvPr>
        </p:nvSpPr>
        <p:spPr>
          <a:ln/>
        </p:spPr>
        <p:txBody>
          <a:bodyPr/>
          <a:lstStyle>
            <a:lvl1pPr>
              <a:defRPr/>
            </a:lvl1pPr>
          </a:lstStyle>
          <a:p>
            <a:pPr>
              <a:defRPr/>
            </a:pPr>
            <a:fld id="{93B47FE3-060F-43EB-8585-A9F081FF6489}" type="slidenum">
              <a:rPr lang="en-US"/>
              <a:pPr>
                <a:defRPr/>
              </a:pPr>
              <a:t>‹#›</a:t>
            </a:fld>
            <a:endParaRPr lang="en-US" dirty="0"/>
          </a:p>
        </p:txBody>
      </p:sp>
    </p:spTree>
  </p:cSld>
  <p:clrMapOvr>
    <a:masterClrMapping/>
  </p:clrMapOvr>
  <p:transition>
    <p:cover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5" name="Line 7"/>
          <p:cNvSpPr>
            <a:spLocks noChangeShapeType="1"/>
          </p:cNvSpPr>
          <p:nvPr userDrawn="1"/>
        </p:nvSpPr>
        <p:spPr bwMode="auto">
          <a:xfrm flipV="1">
            <a:off x="0" y="1219200"/>
            <a:ext cx="9144000" cy="0"/>
          </a:xfrm>
          <a:prstGeom prst="line">
            <a:avLst/>
          </a:prstGeom>
          <a:noFill/>
          <a:ln w="9525">
            <a:solidFill>
              <a:srgbClr val="01617A"/>
            </a:solidFill>
            <a:round/>
            <a:headEnd/>
            <a:tailEnd/>
          </a:ln>
          <a:effectLst/>
        </p:spPr>
        <p:txBody>
          <a:bodyPr wrap="none" anchor="ctr"/>
          <a:lstStyle/>
          <a:p>
            <a:pPr algn="r" eaLnBrk="0" hangingPunct="0">
              <a:defRPr/>
            </a:pPr>
            <a:endParaRPr lang="en-US" dirty="0">
              <a:latin typeface="Arial" charset="0"/>
              <a:cs typeface="+mn-cs"/>
            </a:endParaRPr>
          </a:p>
        </p:txBody>
      </p:sp>
      <p:sp>
        <p:nvSpPr>
          <p:cNvPr id="3" name="Rectangle 5"/>
          <p:cNvSpPr>
            <a:spLocks noGrp="1" noChangeArrowheads="1"/>
          </p:cNvSpPr>
          <p:nvPr>
            <p:ph type="sldNum" sz="quarter" idx="10"/>
          </p:nvPr>
        </p:nvSpPr>
        <p:spPr>
          <a:ln/>
        </p:spPr>
        <p:txBody>
          <a:bodyPr/>
          <a:lstStyle>
            <a:lvl1pPr>
              <a:defRPr/>
            </a:lvl1pPr>
          </a:lstStyle>
          <a:p>
            <a:pPr>
              <a:defRPr/>
            </a:pPr>
            <a:fld id="{47FE4A4D-62D9-44D5-A2C7-CCEF0F19C6CE}" type="slidenum">
              <a:rPr lang="en-US"/>
              <a:pPr>
                <a:defRPr/>
              </a:pPr>
              <a:t>‹#›</a:t>
            </a:fld>
            <a:endParaRPr lang="en-US" dirty="0"/>
          </a:p>
        </p:txBody>
      </p:sp>
      <p:sp>
        <p:nvSpPr>
          <p:cNvPr id="8" name="Text Placeholder 7"/>
          <p:cNvSpPr>
            <a:spLocks noGrp="1"/>
          </p:cNvSpPr>
          <p:nvPr>
            <p:ph type="body" sz="quarter" idx="11"/>
          </p:nvPr>
        </p:nvSpPr>
        <p:spPr>
          <a:xfrm>
            <a:off x="990600" y="1828800"/>
            <a:ext cx="6388100" cy="1524000"/>
          </a:xfrm>
        </p:spPr>
        <p:txBody>
          <a:bodyPr anchor="b" anchorCtr="0"/>
          <a:lstStyle>
            <a:lvl1pPr marL="0" indent="0">
              <a:buNone/>
              <a:defRPr sz="3600" b="1"/>
            </a:lvl1pPr>
            <a:lvl2pPr marL="457200" indent="0">
              <a:buNone/>
              <a:defRPr sz="4400" b="1"/>
            </a:lvl2pPr>
            <a:lvl3pPr marL="914400" indent="0">
              <a:buNone/>
              <a:defRPr sz="4400" b="1"/>
            </a:lvl3pPr>
            <a:lvl4pPr marL="1371600" indent="0">
              <a:buNone/>
              <a:defRPr sz="4400" b="1"/>
            </a:lvl4pPr>
            <a:lvl5pPr marL="1828800" indent="0">
              <a:buNone/>
              <a:defRPr sz="4400" b="1"/>
            </a:lvl5pPr>
          </a:lstStyle>
          <a:p>
            <a:pPr lvl="0"/>
            <a:r>
              <a:rPr lang="en-US" dirty="0"/>
              <a:t>Click to</a:t>
            </a:r>
          </a:p>
        </p:txBody>
      </p:sp>
      <p:cxnSp>
        <p:nvCxnSpPr>
          <p:cNvPr id="11" name="Straight Connector 10"/>
          <p:cNvCxnSpPr/>
          <p:nvPr userDrawn="1"/>
        </p:nvCxnSpPr>
        <p:spPr bwMode="auto">
          <a:xfrm>
            <a:off x="990600" y="3657600"/>
            <a:ext cx="4572000" cy="0"/>
          </a:xfrm>
          <a:prstGeom prst="line">
            <a:avLst/>
          </a:prstGeom>
          <a:solidFill>
            <a:schemeClr val="accent1"/>
          </a:solidFill>
          <a:ln w="22225" cap="flat" cmpd="sng" algn="ctr">
            <a:solidFill>
              <a:srgbClr val="5AB125"/>
            </a:solidFill>
            <a:prstDash val="solid"/>
            <a:round/>
            <a:headEnd type="none" w="med" len="med"/>
            <a:tailEnd type="none" w="med" len="med"/>
          </a:ln>
          <a:effectLst/>
        </p:spPr>
      </p:cxnSp>
    </p:spTree>
    <p:extLst>
      <p:ext uri="{BB962C8B-B14F-4D97-AF65-F5344CB8AC3E}">
        <p14:creationId xmlns:p14="http://schemas.microsoft.com/office/powerpoint/2010/main" val="1826177397"/>
      </p:ext>
    </p:extLst>
  </p:cSld>
  <p:clrMapOvr>
    <a:masterClrMapping/>
  </p:clrMapOvr>
  <p:transition>
    <p:cover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Managem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5" name="Rectangle 5"/>
          <p:cNvSpPr>
            <a:spLocks noGrp="1" noChangeArrowheads="1"/>
          </p:cNvSpPr>
          <p:nvPr>
            <p:ph type="sldNum" sz="quarter" idx="10"/>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A0E8FB-D30A-4E72-93CC-6A0A1D5F4D85}" type="slidenum">
              <a:rPr kumimoji="0" lang="en-US" sz="1200" b="0" i="0" u="none" strike="noStrike" kern="1200" cap="none" spc="0" normalizeH="0" baseline="0" noProof="0">
                <a:ln>
                  <a:noFill/>
                </a:ln>
                <a:solidFill>
                  <a:srgbClr val="01617A"/>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a:ln>
                <a:noFill/>
              </a:ln>
              <a:solidFill>
                <a:srgbClr val="01617A"/>
              </a:solidFill>
              <a:effectLst/>
              <a:uLnTx/>
              <a:uFillTx/>
              <a:latin typeface="Arial" pitchFamily="34" charset="0"/>
              <a:ea typeface="+mn-ea"/>
              <a:cs typeface="+mn-cs"/>
            </a:endParaRPr>
          </a:p>
        </p:txBody>
      </p:sp>
      <p:sp>
        <p:nvSpPr>
          <p:cNvPr id="7" name="Picture Placeholder 6"/>
          <p:cNvSpPr>
            <a:spLocks noGrp="1"/>
          </p:cNvSpPr>
          <p:nvPr>
            <p:ph type="pic" sz="quarter" idx="11"/>
          </p:nvPr>
        </p:nvSpPr>
        <p:spPr>
          <a:xfrm>
            <a:off x="5272291" y="2118879"/>
            <a:ext cx="3246233" cy="3709981"/>
          </a:xfrm>
          <a:solidFill>
            <a:schemeClr val="bg1">
              <a:lumMod val="50000"/>
            </a:schemeClr>
          </a:solidFill>
        </p:spPr>
        <p:txBody>
          <a:bodyPr/>
          <a:lstStyle>
            <a:lvl1pPr marL="0" indent="0">
              <a:buNone/>
              <a:defRPr/>
            </a:lvl1pPr>
          </a:lstStyle>
          <a:p>
            <a:endParaRPr lang="en-US" dirty="0"/>
          </a:p>
        </p:txBody>
      </p:sp>
      <p:sp>
        <p:nvSpPr>
          <p:cNvPr id="35" name="Text Placeholder 34"/>
          <p:cNvSpPr>
            <a:spLocks noGrp="1"/>
          </p:cNvSpPr>
          <p:nvPr>
            <p:ph type="body" sz="quarter" idx="12"/>
          </p:nvPr>
        </p:nvSpPr>
        <p:spPr>
          <a:xfrm>
            <a:off x="990600" y="2819400"/>
            <a:ext cx="4081161" cy="2209800"/>
          </a:xfrm>
        </p:spPr>
        <p:txBody>
          <a:bodyPr/>
          <a:lstStyle>
            <a:lvl1pPr marL="0" indent="0">
              <a:spcAft>
                <a:spcPts val="600"/>
              </a:spcAft>
              <a:buNone/>
              <a:defRPr sz="2400">
                <a:solidFill>
                  <a:srgbClr val="01617A"/>
                </a:solidFill>
              </a:defRPr>
            </a:lvl1pPr>
            <a:lvl2pPr marL="0" indent="0">
              <a:buNone/>
              <a:defRPr b="0">
                <a:solidFill>
                  <a:srgbClr val="5AB125"/>
                </a:solidFill>
              </a:defRPr>
            </a:lvl2pPr>
            <a:lvl3pPr marL="0" indent="0">
              <a:buNone/>
              <a:defRPr/>
            </a:lvl3pPr>
            <a:lvl4pPr marL="0" indent="0">
              <a:buNone/>
              <a:defRPr/>
            </a:lvl4pPr>
            <a:lvl5pPr marL="0" indent="0">
              <a:buNone/>
              <a:defRPr/>
            </a:lvl5pPr>
          </a:lstStyle>
          <a:p>
            <a:pPr lvl="0"/>
            <a:r>
              <a:rPr lang="en-US" dirty="0"/>
              <a:t>Click to edit Master text styles</a:t>
            </a:r>
          </a:p>
        </p:txBody>
      </p:sp>
    </p:spTree>
    <p:extLst>
      <p:ext uri="{BB962C8B-B14F-4D97-AF65-F5344CB8AC3E}">
        <p14:creationId xmlns:p14="http://schemas.microsoft.com/office/powerpoint/2010/main" val="29531592"/>
      </p:ext>
    </p:extLst>
  </p:cSld>
  <p:clrMapOvr>
    <a:masterClrMapping/>
  </p:clrMapOvr>
  <p:transition>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pPr>
              <a:defRPr/>
            </a:pPr>
            <a:fld id="{5F7964B8-082A-4F78-9251-7069D0BD0F30}" type="slidenum">
              <a:rPr lang="en-US"/>
              <a:pPr>
                <a:defRPr/>
              </a:pPr>
              <a:t>‹#›</a:t>
            </a:fld>
            <a:endParaRPr lang="en-US" dirty="0"/>
          </a:p>
        </p:txBody>
      </p:sp>
    </p:spTree>
  </p:cSld>
  <p:clrMapOvr>
    <a:masterClrMapping/>
  </p:clrMapOvr>
  <p:transition>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3E5870CC-03EC-45FE-9E2B-5900AC3A0E0D}" type="slidenum">
              <a:rPr lang="en-US" smtClean="0"/>
              <a:pPr>
                <a:defRPr/>
              </a:pPr>
              <a:t>‹#›</a:t>
            </a:fld>
            <a:endParaRPr lang="en-US" dirty="0"/>
          </a:p>
        </p:txBody>
      </p:sp>
    </p:spTree>
    <p:extLst>
      <p:ext uri="{BB962C8B-B14F-4D97-AF65-F5344CB8AC3E}">
        <p14:creationId xmlns:p14="http://schemas.microsoft.com/office/powerpoint/2010/main" val="1195082890"/>
      </p:ext>
    </p:extLst>
  </p:cSld>
  <p:clrMapOvr>
    <a:masterClrMapping/>
  </p:clrMapOvr>
  <p:transition>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Box 1034"/>
          <p:cNvSpPr txBox="1">
            <a:spLocks noChangeArrowheads="1"/>
          </p:cNvSpPr>
          <p:nvPr/>
        </p:nvSpPr>
        <p:spPr bwMode="auto">
          <a:xfrm>
            <a:off x="1511300" y="3427413"/>
            <a:ext cx="6107113" cy="457200"/>
          </a:xfrm>
          <a:prstGeom prst="rect">
            <a:avLst/>
          </a:prstGeom>
          <a:noFill/>
          <a:ln w="9525">
            <a:noFill/>
            <a:miter lim="800000"/>
            <a:headEnd/>
            <a:tailEnd/>
          </a:ln>
          <a:effectLst/>
        </p:spPr>
        <p:txBody>
          <a:bodyPr lIns="0" tIns="0" rIns="0" bIns="0"/>
          <a:lstStyle/>
          <a:p>
            <a:pPr algn="l">
              <a:spcBef>
                <a:spcPct val="50000"/>
              </a:spcBef>
              <a:defRPr/>
            </a:pPr>
            <a:endParaRPr lang="en-US" sz="2800" b="1" dirty="0">
              <a:solidFill>
                <a:srgbClr val="01617A"/>
              </a:solidFill>
              <a:latin typeface="Arial" pitchFamily="34" charset="0"/>
            </a:endParaRPr>
          </a:p>
        </p:txBody>
      </p:sp>
      <p:pic>
        <p:nvPicPr>
          <p:cNvPr id="11" name="Picture 10" descr="Koppers logo for ppt.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389813" y="457200"/>
            <a:ext cx="1409700" cy="533400"/>
          </a:xfrm>
          <a:prstGeom prst="rect">
            <a:avLst/>
          </a:prstGeom>
        </p:spPr>
      </p:pic>
      <p:sp>
        <p:nvSpPr>
          <p:cNvPr id="4" name="Slide Number Placeholder 3"/>
          <p:cNvSpPr>
            <a:spLocks noGrp="1"/>
          </p:cNvSpPr>
          <p:nvPr>
            <p:ph type="sldNum" sz="quarter" idx="10"/>
          </p:nvPr>
        </p:nvSpPr>
        <p:spPr/>
        <p:txBody>
          <a:bodyPr/>
          <a:lstStyle/>
          <a:p>
            <a:pPr>
              <a:defRPr/>
            </a:pPr>
            <a:fld id="{3E5870CC-03EC-45FE-9E2B-5900AC3A0E0D}" type="slidenum">
              <a:rPr lang="en-US" smtClean="0"/>
              <a:pPr>
                <a:defRPr/>
              </a:pPr>
              <a:t>‹#›</a:t>
            </a:fld>
            <a:endParaRPr lang="en-US" dirty="0"/>
          </a:p>
        </p:txBody>
      </p:sp>
    </p:spTree>
  </p:cSld>
  <p:clrMapOvr>
    <a:masterClrMapping/>
  </p:clrMapOvr>
  <p:transition>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3E5870CC-03EC-45FE-9E2B-5900AC3A0E0D}" type="slidenum">
              <a:rPr lang="en-US" smtClean="0"/>
              <a:pPr>
                <a:defRPr/>
              </a:pPr>
              <a:t>‹#›</a:t>
            </a:fld>
            <a:endParaRPr lang="en-US" dirty="0"/>
          </a:p>
        </p:txBody>
      </p:sp>
    </p:spTree>
    <p:extLst>
      <p:ext uri="{BB962C8B-B14F-4D97-AF65-F5344CB8AC3E}">
        <p14:creationId xmlns:p14="http://schemas.microsoft.com/office/powerpoint/2010/main" val="933025384"/>
      </p:ext>
    </p:extLst>
  </p:cSld>
  <p:clrMapOvr>
    <a:masterClrMapping/>
  </p:clrMapOvr>
  <p:transition>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10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1148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pPr>
              <a:defRPr/>
            </a:pPr>
            <a:fld id="{691AD20C-3161-45EF-B9DA-5259BFE07607}" type="slidenum">
              <a:rPr lang="en-US"/>
              <a:pPr>
                <a:defRPr/>
              </a:pPr>
              <a:t>‹#›</a:t>
            </a:fld>
            <a:endParaRPr lang="en-US" dirty="0"/>
          </a:p>
        </p:txBody>
      </p:sp>
    </p:spTree>
  </p:cSld>
  <p:clrMapOvr>
    <a:masterClrMapping/>
  </p:clrMapOvr>
  <p:transition>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pPr>
              <a:defRPr/>
            </a:pPr>
            <a:fld id="{A693C664-DEE1-461B-9A78-CC47EA4F443B}" type="slidenum">
              <a:rPr lang="en-US"/>
              <a:pPr>
                <a:defRPr/>
              </a:pPr>
              <a:t>‹#›</a:t>
            </a:fld>
            <a:endParaRPr lang="en-US" dirty="0"/>
          </a:p>
        </p:txBody>
      </p:sp>
    </p:spTree>
  </p:cSld>
  <p:clrMapOvr>
    <a:masterClrMapping/>
  </p:clrMapOvr>
  <p:transition>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pPr>
              <a:defRPr/>
            </a:pPr>
            <a:fld id="{7264B678-2D65-4C10-AB2E-060717885741}" type="slidenum">
              <a:rPr lang="en-US"/>
              <a:pPr>
                <a:defRPr/>
              </a:pPr>
              <a:t>‹#›</a:t>
            </a:fld>
            <a:endParaRPr lang="en-US" dirty="0"/>
          </a:p>
        </p:txBody>
      </p:sp>
    </p:spTree>
  </p:cSld>
  <p:clrMapOvr>
    <a:masterClrMapping/>
  </p:clrMapOvr>
  <p:transition>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pPr>
              <a:defRPr/>
            </a:pPr>
            <a:fld id="{3B8E6A8F-0C5B-4702-B375-40154065754D}" type="slidenum">
              <a:rPr lang="en-US"/>
              <a:pPr>
                <a:defRPr/>
              </a:pPr>
              <a:t>‹#›</a:t>
            </a:fld>
            <a:endParaRPr lang="en-US" dirty="0"/>
          </a:p>
        </p:txBody>
      </p:sp>
    </p:spTree>
  </p:cSld>
  <p:clrMapOvr>
    <a:masterClrMapping/>
  </p:clrMapOvr>
  <p:transition>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1" cstate="email">
            <a:extLst>
              <a:ext uri="{28A0092B-C50C-407E-A947-70E740481C1C}">
                <a14:useLocalDpi xmlns:a14="http://schemas.microsoft.com/office/drawing/2010/main" val="0"/>
              </a:ext>
            </a:extLst>
          </a:blip>
          <a:stretch>
            <a:fillRect/>
          </a:stretch>
        </p:blipFill>
        <p:spPr>
          <a:xfrm>
            <a:off x="0" y="6400800"/>
            <a:ext cx="9144000" cy="457200"/>
          </a:xfrm>
          <a:prstGeom prst="rect">
            <a:avLst/>
          </a:prstGeom>
        </p:spPr>
      </p:pic>
      <p:sp>
        <p:nvSpPr>
          <p:cNvPr id="2" name="Rectangle 1"/>
          <p:cNvSpPr/>
          <p:nvPr userDrawn="1"/>
        </p:nvSpPr>
        <p:spPr bwMode="auto">
          <a:xfrm>
            <a:off x="0" y="-495"/>
            <a:ext cx="9144000" cy="228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sp>
        <p:nvSpPr>
          <p:cNvPr id="8" name="Line 7"/>
          <p:cNvSpPr>
            <a:spLocks noChangeShapeType="1"/>
          </p:cNvSpPr>
          <p:nvPr userDrawn="1"/>
        </p:nvSpPr>
        <p:spPr bwMode="auto">
          <a:xfrm flipV="1">
            <a:off x="0" y="1219200"/>
            <a:ext cx="9144000" cy="0"/>
          </a:xfrm>
          <a:prstGeom prst="line">
            <a:avLst/>
          </a:prstGeom>
          <a:noFill/>
          <a:ln w="9525">
            <a:solidFill>
              <a:srgbClr val="01617A"/>
            </a:solidFill>
            <a:round/>
            <a:headEnd/>
            <a:tailEnd/>
          </a:ln>
          <a:effectLst/>
        </p:spPr>
        <p:txBody>
          <a:bodyPr wrap="none" anchor="ctr"/>
          <a:lstStyle/>
          <a:p>
            <a:pPr>
              <a:defRPr/>
            </a:pPr>
            <a:endParaRPr lang="en-US" dirty="0">
              <a:solidFill>
                <a:prstClr val="black"/>
              </a:solidFill>
            </a:endParaRPr>
          </a:p>
        </p:txBody>
      </p:sp>
      <p:sp>
        <p:nvSpPr>
          <p:cNvPr id="3" name="Rectangle 2"/>
          <p:cNvSpPr/>
          <p:nvPr userDrawn="1"/>
        </p:nvSpPr>
        <p:spPr bwMode="auto">
          <a:xfrm>
            <a:off x="7239000" y="322649"/>
            <a:ext cx="1695450" cy="74891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1027" name="Rectangle 3"/>
          <p:cNvSpPr>
            <a:spLocks noGrp="1" noChangeAspect="1" noChangeArrowheads="1"/>
          </p:cNvSpPr>
          <p:nvPr userDrawn="1">
            <p:ph type="body" idx="1"/>
          </p:nvPr>
        </p:nvSpPr>
        <p:spPr bwMode="auto">
          <a:xfrm>
            <a:off x="381000" y="1295400"/>
            <a:ext cx="8382000" cy="5105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82" name="Rectangle 10"/>
          <p:cNvSpPr>
            <a:spLocks noGrp="1" noChangeArrowheads="1"/>
          </p:cNvSpPr>
          <p:nvPr userDrawn="1">
            <p:ph type="sldNum" sz="quarter" idx="4"/>
          </p:nvPr>
        </p:nvSpPr>
        <p:spPr bwMode="auto">
          <a:xfrm>
            <a:off x="6858000" y="6100482"/>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eaLnBrk="1" hangingPunct="1">
              <a:defRPr sz="1200">
                <a:solidFill>
                  <a:srgbClr val="01617A"/>
                </a:solidFill>
                <a:latin typeface="Arial" pitchFamily="34" charset="0"/>
              </a:defRPr>
            </a:lvl1pPr>
          </a:lstStyle>
          <a:p>
            <a:pPr>
              <a:defRPr/>
            </a:pPr>
            <a:fld id="{3E5870CC-03EC-45FE-9E2B-5900AC3A0E0D}" type="slidenum">
              <a:rPr lang="en-US"/>
              <a:pPr>
                <a:defRPr/>
              </a:pPr>
              <a:t>‹#›</a:t>
            </a:fld>
            <a:endParaRPr lang="en-US" dirty="0"/>
          </a:p>
        </p:txBody>
      </p:sp>
      <p:sp>
        <p:nvSpPr>
          <p:cNvPr id="1026" name="Rectangle 2"/>
          <p:cNvSpPr>
            <a:spLocks noGrp="1" noChangeArrowheads="1"/>
          </p:cNvSpPr>
          <p:nvPr userDrawn="1">
            <p:ph type="title"/>
          </p:nvPr>
        </p:nvSpPr>
        <p:spPr bwMode="auto">
          <a:xfrm>
            <a:off x="381000" y="333375"/>
            <a:ext cx="6478588" cy="809625"/>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t>Click to edit Master title style</a:t>
            </a:r>
          </a:p>
        </p:txBody>
      </p:sp>
      <p:pic>
        <p:nvPicPr>
          <p:cNvPr id="12" name="Picture 11" descr="Koppers logo for ppt.eps"/>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7389813" y="457200"/>
            <a:ext cx="1409700" cy="533400"/>
          </a:xfrm>
          <a:prstGeom prst="rect">
            <a:avLst/>
          </a:prstGeom>
        </p:spPr>
      </p:pic>
    </p:spTree>
  </p:cSld>
  <p:clrMap bg1="lt1" tx1="dk1" bg2="lt2" tx2="dk2" accent1="accent1" accent2="accent2" accent3="accent3" accent4="accent4" accent5="accent5" accent6="accent6" hlink="hlink" folHlink="folHlink"/>
  <p:sldLayoutIdLst>
    <p:sldLayoutId id="2147484003" r:id="rId1"/>
    <p:sldLayoutId id="2147484002" r:id="rId2"/>
    <p:sldLayoutId id="2147484017" r:id="rId3"/>
    <p:sldLayoutId id="2147484016" r:id="rId4"/>
    <p:sldLayoutId id="2147484018"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 id="2147484015" r:id="rId17"/>
    <p:sldLayoutId id="2147484019" r:id="rId18"/>
    <p:sldLayoutId id="2147484020" r:id="rId19"/>
  </p:sldLayoutIdLst>
  <p:transition>
    <p:cover dir="u"/>
  </p:transition>
  <p:hf hdr="0" ftr="0" dt="0"/>
  <p:txStyles>
    <p:titleStyle>
      <a:lvl1pPr algn="l" rtl="0" eaLnBrk="1" fontAlgn="base" hangingPunct="1">
        <a:spcBef>
          <a:spcPct val="0"/>
        </a:spcBef>
        <a:spcAft>
          <a:spcPct val="0"/>
        </a:spcAft>
        <a:defRPr sz="2800" b="1">
          <a:solidFill>
            <a:srgbClr val="01617A"/>
          </a:solidFill>
          <a:latin typeface="+mj-lt"/>
          <a:ea typeface="+mj-ea"/>
          <a:cs typeface="+mj-cs"/>
        </a:defRPr>
      </a:lvl1pPr>
      <a:lvl2pPr algn="l" rtl="0" eaLnBrk="1" fontAlgn="base" hangingPunct="1">
        <a:spcBef>
          <a:spcPct val="0"/>
        </a:spcBef>
        <a:spcAft>
          <a:spcPct val="0"/>
        </a:spcAft>
        <a:defRPr sz="2800" b="1">
          <a:solidFill>
            <a:srgbClr val="01617A"/>
          </a:solidFill>
          <a:latin typeface="Arial" pitchFamily="34" charset="0"/>
        </a:defRPr>
      </a:lvl2pPr>
      <a:lvl3pPr algn="l" rtl="0" eaLnBrk="1" fontAlgn="base" hangingPunct="1">
        <a:spcBef>
          <a:spcPct val="0"/>
        </a:spcBef>
        <a:spcAft>
          <a:spcPct val="0"/>
        </a:spcAft>
        <a:defRPr sz="2800" b="1">
          <a:solidFill>
            <a:srgbClr val="01617A"/>
          </a:solidFill>
          <a:latin typeface="Arial" pitchFamily="34" charset="0"/>
        </a:defRPr>
      </a:lvl3pPr>
      <a:lvl4pPr algn="l" rtl="0" eaLnBrk="1" fontAlgn="base" hangingPunct="1">
        <a:spcBef>
          <a:spcPct val="0"/>
        </a:spcBef>
        <a:spcAft>
          <a:spcPct val="0"/>
        </a:spcAft>
        <a:defRPr sz="2800" b="1">
          <a:solidFill>
            <a:srgbClr val="01617A"/>
          </a:solidFill>
          <a:latin typeface="Arial" pitchFamily="34" charset="0"/>
        </a:defRPr>
      </a:lvl4pPr>
      <a:lvl5pPr algn="l" rtl="0" eaLnBrk="1" fontAlgn="base" hangingPunct="1">
        <a:spcBef>
          <a:spcPct val="0"/>
        </a:spcBef>
        <a:spcAft>
          <a:spcPct val="0"/>
        </a:spcAft>
        <a:defRPr sz="2800" b="1">
          <a:solidFill>
            <a:srgbClr val="01617A"/>
          </a:solidFill>
          <a:latin typeface="Arial" pitchFamily="34" charset="0"/>
        </a:defRPr>
      </a:lvl5pPr>
      <a:lvl6pPr marL="457200" algn="l" rtl="0" eaLnBrk="1" fontAlgn="base" hangingPunct="1">
        <a:spcBef>
          <a:spcPct val="0"/>
        </a:spcBef>
        <a:spcAft>
          <a:spcPct val="0"/>
        </a:spcAft>
        <a:defRPr sz="2800" b="1">
          <a:solidFill>
            <a:srgbClr val="01617A"/>
          </a:solidFill>
          <a:latin typeface="Arial" pitchFamily="34" charset="0"/>
        </a:defRPr>
      </a:lvl6pPr>
      <a:lvl7pPr marL="914400" algn="l" rtl="0" eaLnBrk="1" fontAlgn="base" hangingPunct="1">
        <a:spcBef>
          <a:spcPct val="0"/>
        </a:spcBef>
        <a:spcAft>
          <a:spcPct val="0"/>
        </a:spcAft>
        <a:defRPr sz="2800" b="1">
          <a:solidFill>
            <a:srgbClr val="01617A"/>
          </a:solidFill>
          <a:latin typeface="Arial" pitchFamily="34" charset="0"/>
        </a:defRPr>
      </a:lvl7pPr>
      <a:lvl8pPr marL="1371600" algn="l" rtl="0" eaLnBrk="1" fontAlgn="base" hangingPunct="1">
        <a:spcBef>
          <a:spcPct val="0"/>
        </a:spcBef>
        <a:spcAft>
          <a:spcPct val="0"/>
        </a:spcAft>
        <a:defRPr sz="2800" b="1">
          <a:solidFill>
            <a:srgbClr val="01617A"/>
          </a:solidFill>
          <a:latin typeface="Arial" pitchFamily="34" charset="0"/>
        </a:defRPr>
      </a:lvl8pPr>
      <a:lvl9pPr marL="1828800" algn="l" rtl="0" eaLnBrk="1" fontAlgn="base" hangingPunct="1">
        <a:spcBef>
          <a:spcPct val="0"/>
        </a:spcBef>
        <a:spcAft>
          <a:spcPct val="0"/>
        </a:spcAft>
        <a:defRPr sz="2800" b="1">
          <a:solidFill>
            <a:srgbClr val="01617A"/>
          </a:solidFill>
          <a:latin typeface="Arial" pitchFamily="34" charset="0"/>
        </a:defRPr>
      </a:lvl9pPr>
    </p:titleStyle>
    <p:bodyStyle>
      <a:lvl1pPr marL="342900" indent="-342900" algn="l" rtl="0" eaLnBrk="1" fontAlgn="base" hangingPunct="1">
        <a:spcBef>
          <a:spcPct val="0"/>
        </a:spcBef>
        <a:spcAft>
          <a:spcPct val="35000"/>
        </a:spcAft>
        <a:buClr>
          <a:srgbClr val="65B24A"/>
        </a:buClr>
        <a:buChar char="•"/>
        <a:defRPr sz="2800">
          <a:solidFill>
            <a:srgbClr val="01617A"/>
          </a:solidFill>
          <a:latin typeface="+mn-lt"/>
          <a:ea typeface="+mn-ea"/>
          <a:cs typeface="+mn-cs"/>
        </a:defRPr>
      </a:lvl1pPr>
      <a:lvl2pPr marL="742950" indent="-285750" algn="l" rtl="0" eaLnBrk="1" fontAlgn="base" hangingPunct="1">
        <a:spcBef>
          <a:spcPct val="0"/>
        </a:spcBef>
        <a:spcAft>
          <a:spcPct val="20000"/>
        </a:spcAft>
        <a:buClr>
          <a:srgbClr val="65B24A"/>
        </a:buClr>
        <a:buChar char="•"/>
        <a:defRPr sz="2400">
          <a:solidFill>
            <a:srgbClr val="01617A"/>
          </a:solidFill>
          <a:latin typeface="+mn-lt"/>
        </a:defRPr>
      </a:lvl2pPr>
      <a:lvl3pPr marL="1143000" indent="-228600" algn="l" rtl="0" eaLnBrk="1" fontAlgn="base" hangingPunct="1">
        <a:spcBef>
          <a:spcPct val="0"/>
        </a:spcBef>
        <a:spcAft>
          <a:spcPct val="20000"/>
        </a:spcAft>
        <a:buClr>
          <a:srgbClr val="65B24A"/>
        </a:buClr>
        <a:buChar char="•"/>
        <a:defRPr sz="2400">
          <a:solidFill>
            <a:srgbClr val="01617A"/>
          </a:solidFill>
          <a:latin typeface="+mn-lt"/>
        </a:defRPr>
      </a:lvl3pPr>
      <a:lvl4pPr marL="1600200" indent="-228600" algn="l" rtl="0" eaLnBrk="1" fontAlgn="base" hangingPunct="1">
        <a:spcBef>
          <a:spcPct val="0"/>
        </a:spcBef>
        <a:spcAft>
          <a:spcPct val="20000"/>
        </a:spcAft>
        <a:buClr>
          <a:srgbClr val="65B24A"/>
        </a:buClr>
        <a:buChar char="•"/>
        <a:defRPr sz="2400">
          <a:solidFill>
            <a:srgbClr val="01617A"/>
          </a:solidFill>
          <a:latin typeface="+mn-lt"/>
        </a:defRPr>
      </a:lvl4pPr>
      <a:lvl5pPr marL="2057400" indent="-228600" algn="l" rtl="0" eaLnBrk="1" fontAlgn="base" hangingPunct="1">
        <a:spcBef>
          <a:spcPct val="20000"/>
        </a:spcBef>
        <a:spcAft>
          <a:spcPct val="0"/>
        </a:spcAft>
        <a:buClr>
          <a:srgbClr val="65B24A"/>
        </a:buClr>
        <a:buChar char="•"/>
        <a:defRPr sz="2400">
          <a:solidFill>
            <a:srgbClr val="01617A"/>
          </a:solidFill>
          <a:latin typeface="+mn-lt"/>
        </a:defRPr>
      </a:lvl5pPr>
      <a:lvl6pPr marL="2514600" indent="-228600" algn="l" rtl="0" eaLnBrk="1" fontAlgn="base" hangingPunct="1">
        <a:spcBef>
          <a:spcPct val="20000"/>
        </a:spcBef>
        <a:spcAft>
          <a:spcPct val="0"/>
        </a:spcAft>
        <a:buClr>
          <a:srgbClr val="65B24A"/>
        </a:buClr>
        <a:buChar char="•"/>
        <a:defRPr sz="2400">
          <a:solidFill>
            <a:srgbClr val="01617A"/>
          </a:solidFill>
          <a:latin typeface="+mn-lt"/>
        </a:defRPr>
      </a:lvl6pPr>
      <a:lvl7pPr marL="2971800" indent="-228600" algn="l" rtl="0" eaLnBrk="1" fontAlgn="base" hangingPunct="1">
        <a:spcBef>
          <a:spcPct val="20000"/>
        </a:spcBef>
        <a:spcAft>
          <a:spcPct val="0"/>
        </a:spcAft>
        <a:buClr>
          <a:srgbClr val="65B24A"/>
        </a:buClr>
        <a:buChar char="•"/>
        <a:defRPr sz="2400">
          <a:solidFill>
            <a:srgbClr val="01617A"/>
          </a:solidFill>
          <a:latin typeface="+mn-lt"/>
        </a:defRPr>
      </a:lvl7pPr>
      <a:lvl8pPr marL="3429000" indent="-228600" algn="l" rtl="0" eaLnBrk="1" fontAlgn="base" hangingPunct="1">
        <a:spcBef>
          <a:spcPct val="20000"/>
        </a:spcBef>
        <a:spcAft>
          <a:spcPct val="0"/>
        </a:spcAft>
        <a:buClr>
          <a:srgbClr val="65B24A"/>
        </a:buClr>
        <a:buChar char="•"/>
        <a:defRPr sz="2400">
          <a:solidFill>
            <a:srgbClr val="01617A"/>
          </a:solidFill>
          <a:latin typeface="+mn-lt"/>
        </a:defRPr>
      </a:lvl8pPr>
      <a:lvl9pPr marL="3886200" indent="-228600" algn="l" rtl="0" eaLnBrk="1" fontAlgn="base" hangingPunct="1">
        <a:spcBef>
          <a:spcPct val="20000"/>
        </a:spcBef>
        <a:spcAft>
          <a:spcPct val="0"/>
        </a:spcAft>
        <a:buClr>
          <a:srgbClr val="65B24A"/>
        </a:buClr>
        <a:buChar char="•"/>
        <a:defRPr sz="2400">
          <a:solidFill>
            <a:srgbClr val="01617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8.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3" Type="http://schemas.openxmlformats.org/officeDocument/2006/relationships/hyperlink" Target="http://www.jchs.harvard.edu/contact-us" TargetMode="External"/><Relationship Id="rId18" Type="http://schemas.openxmlformats.org/officeDocument/2006/relationships/hyperlink" Target="http://www.jchs.harvard.edu/research/interactive-maps" TargetMode="External"/><Relationship Id="rId26" Type="http://schemas.openxmlformats.org/officeDocument/2006/relationships/hyperlink" Target="http://www.jchs.harvard.edu/events/john-t-dunlop-lecture" TargetMode="External"/><Relationship Id="rId39" Type="http://schemas.openxmlformats.org/officeDocument/2006/relationships/hyperlink" Target="http://www.jchs.harvard.edu/sites/jchs.harvard.edu/files/n07-1_bendimerad.pdf" TargetMode="External"/><Relationship Id="rId3" Type="http://schemas.openxmlformats.org/officeDocument/2006/relationships/notesSlide" Target="../notesSlides/notesSlide11.xml"/><Relationship Id="rId21" Type="http://schemas.openxmlformats.org/officeDocument/2006/relationships/hyperlink" Target="http://www.jchs.harvard.edu/research/remodeling-futures" TargetMode="External"/><Relationship Id="rId34" Type="http://schemas.openxmlformats.org/officeDocument/2006/relationships/hyperlink" Target="http://www.jchs.harvard.edu/sites/jchs.harvard.edu/files/lira2017-q4.png" TargetMode="External"/><Relationship Id="rId42" Type="http://schemas.openxmlformats.org/officeDocument/2006/relationships/hyperlink" Target="http://twitter.com/harvard_jchs" TargetMode="External"/><Relationship Id="rId47" Type="http://schemas.openxmlformats.org/officeDocument/2006/relationships/hyperlink" Target="http://eepurl.com/Q_5Jj" TargetMode="External"/><Relationship Id="rId50" Type="http://schemas.openxmlformats.org/officeDocument/2006/relationships/image" Target="../media/image26.jpeg"/><Relationship Id="rId7" Type="http://schemas.openxmlformats.org/officeDocument/2006/relationships/hyperlink" Target="http://www.jchs.harvard.edu/our-mission" TargetMode="External"/><Relationship Id="rId12" Type="http://schemas.openxmlformats.org/officeDocument/2006/relationships/hyperlink" Target="http://www.jchs.harvard.edu/job-openings" TargetMode="External"/><Relationship Id="rId17" Type="http://schemas.openxmlformats.org/officeDocument/2006/relationships/hyperlink" Target="http://www.jchs.harvard.edu/research/books" TargetMode="External"/><Relationship Id="rId25" Type="http://schemas.openxmlformats.org/officeDocument/2006/relationships/hyperlink" Target="http://www.jchs.harvard.edu/events/calendar" TargetMode="External"/><Relationship Id="rId33" Type="http://schemas.openxmlformats.org/officeDocument/2006/relationships/hyperlink" Target="http://www.jchs.harvard.edu/news/presentations_conferences" TargetMode="External"/><Relationship Id="rId38" Type="http://schemas.openxmlformats.org/officeDocument/2006/relationships/hyperlink" Target="http://jchs.harvard.edu/leading-indicator-remodeling-activity-lira" TargetMode="External"/><Relationship Id="rId46" Type="http://schemas.openxmlformats.org/officeDocument/2006/relationships/hyperlink" Target="http://www.hks.harvard.edu/" TargetMode="External"/><Relationship Id="rId2" Type="http://schemas.openxmlformats.org/officeDocument/2006/relationships/slideLayout" Target="../slideLayouts/slideLayout3.xml"/><Relationship Id="rId16" Type="http://schemas.openxmlformats.org/officeDocument/2006/relationships/hyperlink" Target="http://www.jchs.harvard.edu/research/publications" TargetMode="External"/><Relationship Id="rId20" Type="http://schemas.openxmlformats.org/officeDocument/2006/relationships/hyperlink" Target="http://www.jchs.harvard.edu/americas-rental-housing" TargetMode="External"/><Relationship Id="rId29" Type="http://schemas.openxmlformats.org/officeDocument/2006/relationships/hyperlink" Target="http://www.jchs.harvard.edu/students/housing_courses_harvard" TargetMode="External"/><Relationship Id="rId41" Type="http://schemas.openxmlformats.org/officeDocument/2006/relationships/hyperlink" Target="mailto:kerry_donahue@harvard.edu" TargetMode="External"/><Relationship Id="rId1" Type="http://schemas.openxmlformats.org/officeDocument/2006/relationships/tags" Target="../tags/tag11.xml"/><Relationship Id="rId6" Type="http://schemas.openxmlformats.org/officeDocument/2006/relationships/hyperlink" Target="http://www.jchs.harvard.edu/history" TargetMode="External"/><Relationship Id="rId11" Type="http://schemas.openxmlformats.org/officeDocument/2006/relationships/hyperlink" Target="http://www.jchs.harvard.edu/profiles/policy-advisory-board" TargetMode="External"/><Relationship Id="rId24" Type="http://schemas.openxmlformats.org/officeDocument/2006/relationships/hyperlink" Target="http://www.jchs.harvard.edu/events" TargetMode="External"/><Relationship Id="rId32" Type="http://schemas.openxmlformats.org/officeDocument/2006/relationships/hyperlink" Target="http://www.jchs.harvard.edu/news/in_media" TargetMode="External"/><Relationship Id="rId37" Type="http://schemas.openxmlformats.org/officeDocument/2006/relationships/hyperlink" Target="http://www.jchs.harvard.edu/sites/jchs.harvard.edu/files/lira_history_and_current_weights_for_web_0.xlsx" TargetMode="External"/><Relationship Id="rId40" Type="http://schemas.openxmlformats.org/officeDocument/2006/relationships/hyperlink" Target="http://www.census.gov/programs-surveys/ahs.html" TargetMode="External"/><Relationship Id="rId45" Type="http://schemas.openxmlformats.org/officeDocument/2006/relationships/hyperlink" Target="http://www.gsd.harvard.edu/" TargetMode="External"/><Relationship Id="rId53" Type="http://schemas.openxmlformats.org/officeDocument/2006/relationships/image" Target="../media/image29.png"/><Relationship Id="rId5" Type="http://schemas.openxmlformats.org/officeDocument/2006/relationships/hyperlink" Target="http://www.jchs.harvard.edu/" TargetMode="External"/><Relationship Id="rId15" Type="http://schemas.openxmlformats.org/officeDocument/2006/relationships/hyperlink" Target="http://www.jchs.harvard.edu/research" TargetMode="External"/><Relationship Id="rId23" Type="http://schemas.openxmlformats.org/officeDocument/2006/relationships/hyperlink" Target="http://www.jchs.harvard.edu/research/symposia_special_projects" TargetMode="External"/><Relationship Id="rId28" Type="http://schemas.openxmlformats.org/officeDocument/2006/relationships/hyperlink" Target="http://www.jchs.harvard.edu/students/fellowships" TargetMode="External"/><Relationship Id="rId36" Type="http://schemas.openxmlformats.org/officeDocument/2006/relationships/hyperlink" Target="http://www.jchs.harvard.edu/leading-indicator-remodeling-activity-lira" TargetMode="External"/><Relationship Id="rId49" Type="http://schemas.openxmlformats.org/officeDocument/2006/relationships/hyperlink" Target="http://www.jchs.harvard.edu/remodeling-market-march-higher-2018" TargetMode="External"/><Relationship Id="rId10" Type="http://schemas.openxmlformats.org/officeDocument/2006/relationships/hyperlink" Target="http://www.jchs.harvard.edu/faculty-committee-faculty-affiliates" TargetMode="External"/><Relationship Id="rId19" Type="http://schemas.openxmlformats.org/officeDocument/2006/relationships/hyperlink" Target="http://www.jchs.harvard.edu/research/state_nations_housing" TargetMode="External"/><Relationship Id="rId31" Type="http://schemas.openxmlformats.org/officeDocument/2006/relationships/hyperlink" Target="http://www.jchs.harvard.edu/news/press_releases" TargetMode="External"/><Relationship Id="rId44" Type="http://schemas.openxmlformats.org/officeDocument/2006/relationships/hyperlink" Target="http://www.jchs.harvard.edu/research/publications/americas-rental-housing-2017" TargetMode="External"/><Relationship Id="rId52" Type="http://schemas.openxmlformats.org/officeDocument/2006/relationships/image" Target="../media/image28.jpeg"/><Relationship Id="rId4" Type="http://schemas.openxmlformats.org/officeDocument/2006/relationships/hyperlink" Target="http://www.jchs.harvard.edu/remodeling-market-march-higher-2018#main-content" TargetMode="External"/><Relationship Id="rId9" Type="http://schemas.openxmlformats.org/officeDocument/2006/relationships/hyperlink" Target="http://www.jchs.harvard.edu/profiles/fellows" TargetMode="External"/><Relationship Id="rId14" Type="http://schemas.openxmlformats.org/officeDocument/2006/relationships/hyperlink" Target="http://www.jchs.harvard.edu/links" TargetMode="External"/><Relationship Id="rId22" Type="http://schemas.openxmlformats.org/officeDocument/2006/relationships/hyperlink" Target="http://www.jchs.harvard.edu/housing-a-growing-population-older-adults" TargetMode="External"/><Relationship Id="rId27" Type="http://schemas.openxmlformats.org/officeDocument/2006/relationships/hyperlink" Target="http://www.jchs.harvard.edu/events/previous" TargetMode="External"/><Relationship Id="rId30" Type="http://schemas.openxmlformats.org/officeDocument/2006/relationships/hyperlink" Target="http://www.jchs.harvard.edu/news-media" TargetMode="External"/><Relationship Id="rId35" Type="http://schemas.openxmlformats.org/officeDocument/2006/relationships/hyperlink" Target="http://www.jchs.harvard.edu/sites/jchs.harvard.edu/files/lira2017-q4_0.png" TargetMode="External"/><Relationship Id="rId43" Type="http://schemas.openxmlformats.org/officeDocument/2006/relationships/hyperlink" Target="http://housingperspectives.blogspot.com/" TargetMode="External"/><Relationship Id="rId48" Type="http://schemas.openxmlformats.org/officeDocument/2006/relationships/hyperlink" Target="mailto:jchs@harvard.edu" TargetMode="External"/><Relationship Id="rId8" Type="http://schemas.openxmlformats.org/officeDocument/2006/relationships/hyperlink" Target="http://www.jchs.harvard.edu/profiles/faculty_staff" TargetMode="External"/><Relationship Id="rId51"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36.emf"/><Relationship Id="rId3" Type="http://schemas.openxmlformats.org/officeDocument/2006/relationships/chart" Target="../charts/chart6.xml"/><Relationship Id="rId7" Type="http://schemas.openxmlformats.org/officeDocument/2006/relationships/image" Target="../media/image35.tiff"/><Relationship Id="rId12" Type="http://schemas.openxmlformats.org/officeDocument/2006/relationships/chart" Target="../charts/chart7.xml"/><Relationship Id="rId2" Type="http://schemas.openxmlformats.org/officeDocument/2006/relationships/chart" Target="../charts/chart5.xml"/><Relationship Id="rId1" Type="http://schemas.openxmlformats.org/officeDocument/2006/relationships/slideLayout" Target="../slideLayouts/slideLayout3.xml"/><Relationship Id="rId6" Type="http://schemas.openxmlformats.org/officeDocument/2006/relationships/image" Target="../media/image34.png"/><Relationship Id="rId11" Type="http://schemas.openxmlformats.org/officeDocument/2006/relationships/image" Target="../media/image39.jpg"/><Relationship Id="rId5" Type="http://schemas.openxmlformats.org/officeDocument/2006/relationships/image" Target="../media/image33.png"/><Relationship Id="rId10" Type="http://schemas.openxmlformats.org/officeDocument/2006/relationships/image" Target="../media/image38.jpg"/><Relationship Id="rId4" Type="http://schemas.openxmlformats.org/officeDocument/2006/relationships/image" Target="../media/image32.jpg"/><Relationship Id="rId9" Type="http://schemas.openxmlformats.org/officeDocument/2006/relationships/image" Target="../media/image37.jp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51.emf"/></Relationships>
</file>

<file path=ppt/slides/_rels/slide4.xml.rels><?xml version="1.0" encoding="UTF-8" standalone="yes"?>
<Relationships xmlns="http://schemas.openxmlformats.org/package/2006/relationships"><Relationship Id="rId2" Type="http://schemas.openxmlformats.org/officeDocument/2006/relationships/hyperlink" Target="http://www.koppers.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52.emf"/></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53.emf"/></Relationships>
</file>

<file path=ppt/slides/_rels/slide42.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55.e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57.emf"/><Relationship Id="rId4" Type="http://schemas.openxmlformats.org/officeDocument/2006/relationships/image" Target="../media/image56.png"/></Relationships>
</file>

<file path=ppt/slides/_rels/slide4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chart" Target="../charts/chart2.xml"/><Relationship Id="rId3" Type="http://schemas.openxmlformats.org/officeDocument/2006/relationships/slideLayout" Target="../slideLayouts/slideLayout2.xml"/><Relationship Id="rId7" Type="http://schemas.openxmlformats.org/officeDocument/2006/relationships/image" Target="../media/image10.jpeg"/><Relationship Id="rId12" Type="http://schemas.openxmlformats.org/officeDocument/2006/relationships/chart" Target="../charts/chart1.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5" Type="http://schemas.openxmlformats.org/officeDocument/2006/relationships/chart" Target="../charts/chart4.xml"/><Relationship Id="rId10" Type="http://schemas.openxmlformats.org/officeDocument/2006/relationships/image" Target="../media/image13.jpeg"/><Relationship Id="rId4" Type="http://schemas.openxmlformats.org/officeDocument/2006/relationships/notesSlide" Target="../notesSlides/notesSlide4.xml"/><Relationship Id="rId9" Type="http://schemas.openxmlformats.org/officeDocument/2006/relationships/image" Target="../media/image12.png"/><Relationship Id="rId1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78A8EC9C-8AF9-4917-8CD4-92CAF39E95B1}"/>
              </a:ext>
            </a:extLst>
          </p:cNvPr>
          <p:cNvSpPr txBox="1"/>
          <p:nvPr/>
        </p:nvSpPr>
        <p:spPr>
          <a:xfrm>
            <a:off x="5867400" y="5842337"/>
            <a:ext cx="3276600" cy="1015663"/>
          </a:xfrm>
          <a:prstGeom prst="rect">
            <a:avLst/>
          </a:prstGeom>
          <a:noFill/>
        </p:spPr>
        <p:txBody>
          <a:bodyPr wrap="square" rtlCol="0">
            <a:spAutoFit/>
          </a:bodyPr>
          <a:lstStyle/>
          <a:p>
            <a:pPr algn="l"/>
            <a:r>
              <a:rPr lang="en-US" sz="2000" b="1" i="1" dirty="0">
                <a:solidFill>
                  <a:srgbClr val="0B5C78"/>
                </a:solidFill>
                <a:latin typeface="Baskerville Old Face" panose="02020602080505020303" pitchFamily="18" charset="0"/>
              </a:rPr>
              <a:t>Barrington Research</a:t>
            </a:r>
          </a:p>
          <a:p>
            <a:pPr algn="l"/>
            <a:r>
              <a:rPr lang="en-US" sz="2000" b="1" i="1" dirty="0">
                <a:solidFill>
                  <a:srgbClr val="0B5C78"/>
                </a:solidFill>
                <a:latin typeface="Baskerville Old Face" panose="02020602080505020303" pitchFamily="18" charset="0"/>
              </a:rPr>
              <a:t>Investor Meetings – Chicago</a:t>
            </a:r>
          </a:p>
          <a:p>
            <a:pPr algn="l"/>
            <a:r>
              <a:rPr lang="en-US" sz="2000" b="1" i="1" dirty="0">
                <a:solidFill>
                  <a:srgbClr val="0B5C78"/>
                </a:solidFill>
                <a:latin typeface="Baskerville Old Face" panose="02020602080505020303" pitchFamily="18" charset="0"/>
              </a:rPr>
              <a:t>September 4, 2018</a:t>
            </a:r>
          </a:p>
        </p:txBody>
      </p:sp>
    </p:spTree>
    <p:extLst>
      <p:ext uri="{BB962C8B-B14F-4D97-AF65-F5344CB8AC3E}">
        <p14:creationId xmlns:p14="http://schemas.microsoft.com/office/powerpoint/2010/main" val="3607634052"/>
      </p:ext>
    </p:extLst>
  </p:cSld>
  <p:clrMapOvr>
    <a:masterClrMapping/>
  </p:clrMapOvr>
  <p:transition>
    <p:cover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47559" y="1905000"/>
            <a:ext cx="2862441" cy="1602113"/>
          </a:xfrm>
          <a:prstGeom prst="rect">
            <a:avLst/>
          </a:prstGeom>
        </p:spPr>
      </p:pic>
    </p:spTree>
    <p:extLst>
      <p:ext uri="{BB962C8B-B14F-4D97-AF65-F5344CB8AC3E}">
        <p14:creationId xmlns:p14="http://schemas.microsoft.com/office/powerpoint/2010/main" val="3960790393"/>
      </p:ext>
    </p:extLst>
  </p:cSld>
  <p:clrMapOvr>
    <a:masterClrMapping/>
  </p:clrMapOvr>
  <p:transition>
    <p:cover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4"/>
          <p:cNvSpPr>
            <a:spLocks noGrp="1"/>
          </p:cNvSpPr>
          <p:nvPr>
            <p:ph type="sldNum" sz="quarter" idx="10"/>
          </p:nvPr>
        </p:nvSpPr>
        <p:spPr>
          <a:xfrm>
            <a:off x="6977201" y="6553200"/>
            <a:ext cx="1905000" cy="228600"/>
          </a:xfrm>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83E87CD-1819-4C07-B9B2-A856CEEFF227}" type="slidenum">
              <a:rPr kumimoji="0" lang="en-US" sz="1200" b="0" i="0" u="none" strike="noStrike" kern="1200" cap="none" spc="0" normalizeH="0" baseline="0" noProof="0" smtClean="0">
                <a:ln>
                  <a:noFill/>
                </a:ln>
                <a:solidFill>
                  <a:srgbClr val="01617A"/>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1617A"/>
              </a:solidFill>
              <a:effectLst/>
              <a:uLnTx/>
              <a:uFillTx/>
              <a:latin typeface="Arial" pitchFamily="34" charset="0"/>
              <a:ea typeface="+mn-ea"/>
              <a:cs typeface="+mn-cs"/>
            </a:endParaRPr>
          </a:p>
        </p:txBody>
      </p:sp>
      <p:sp>
        <p:nvSpPr>
          <p:cNvPr id="3" name="Title 2"/>
          <p:cNvSpPr>
            <a:spLocks noGrp="1"/>
          </p:cNvSpPr>
          <p:nvPr>
            <p:ph type="title"/>
          </p:nvPr>
        </p:nvSpPr>
        <p:spPr>
          <a:xfrm>
            <a:off x="381000" y="274139"/>
            <a:ext cx="6478588" cy="809625"/>
          </a:xfrm>
        </p:spPr>
        <p:txBody>
          <a:bodyPr/>
          <a:lstStyle/>
          <a:p>
            <a:r>
              <a:rPr lang="en-US" altLang="ja-JP" dirty="0">
                <a:ea typeface="MS PGothic" pitchFamily="34" charset="-128"/>
              </a:rPr>
              <a:t>Zero Harm Culture</a:t>
            </a:r>
            <a:endParaRPr lang="en-US" dirty="0"/>
          </a:p>
        </p:txBody>
      </p:sp>
      <p:pic>
        <p:nvPicPr>
          <p:cNvPr id="8" name="Picture 7" descr="Responsible Care Logo_Sustainability_vertical_color.jpg">
            <a:extLst>
              <a:ext uri="{FF2B5EF4-FFF2-40B4-BE49-F238E27FC236}">
                <a16:creationId xmlns:a16="http://schemas.microsoft.com/office/drawing/2014/main" id="{F2264C64-0F7F-4343-8013-0E7A0E6516F8}"/>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11579" b="21489"/>
          <a:stretch/>
        </p:blipFill>
        <p:spPr bwMode="auto">
          <a:xfrm>
            <a:off x="4996919" y="5181601"/>
            <a:ext cx="1934528" cy="11474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Content Placeholder 1">
            <a:extLst>
              <a:ext uri="{FF2B5EF4-FFF2-40B4-BE49-F238E27FC236}">
                <a16:creationId xmlns:a16="http://schemas.microsoft.com/office/drawing/2014/main" id="{556A1290-87C5-40C4-BF89-FD320DA231D6}"/>
              </a:ext>
            </a:extLst>
          </p:cNvPr>
          <p:cNvSpPr>
            <a:spLocks noGrp="1"/>
          </p:cNvSpPr>
          <p:nvPr>
            <p:ph idx="1"/>
          </p:nvPr>
        </p:nvSpPr>
        <p:spPr>
          <a:xfrm>
            <a:off x="533400" y="1490429"/>
            <a:ext cx="8033356" cy="4309696"/>
          </a:xfrm>
        </p:spPr>
        <p:txBody>
          <a:bodyPr/>
          <a:lstStyle/>
          <a:p>
            <a:pPr>
              <a:spcAft>
                <a:spcPts val="1200"/>
              </a:spcAft>
              <a:buSzPct val="125000"/>
              <a:buFont typeface="Arial" panose="020B0604020202020204" pitchFamily="34" charset="0"/>
              <a:buChar char="•"/>
            </a:pPr>
            <a:r>
              <a:rPr lang="en-US" sz="1900" b="1" dirty="0"/>
              <a:t>Committed to creating a Zero Harm culture that strives to place the well-being of our employees, the protection of the environment and the strength of our communities first at all times.</a:t>
            </a:r>
          </a:p>
          <a:p>
            <a:pPr lvl="1">
              <a:spcAft>
                <a:spcPts val="1200"/>
              </a:spcAft>
              <a:buSzPct val="125000"/>
              <a:buFont typeface="Arial" panose="020B0604020202020204" pitchFamily="34" charset="0"/>
              <a:buChar char="•"/>
            </a:pPr>
            <a:r>
              <a:rPr lang="en-US" sz="1900" dirty="0"/>
              <a:t>Requires a heightened awareness of process safety, product safety, environmental stewardship and security. </a:t>
            </a:r>
          </a:p>
          <a:p>
            <a:pPr lvl="1">
              <a:spcAft>
                <a:spcPts val="2400"/>
              </a:spcAft>
              <a:buSzPct val="125000"/>
              <a:buFont typeface="Arial" panose="020B0604020202020204" pitchFamily="34" charset="0"/>
              <a:buChar char="•"/>
            </a:pPr>
            <a:r>
              <a:rPr lang="en-US" sz="1900" dirty="0"/>
              <a:t>Empowers each Koppers employee to ensure safe operations and to act to identify and correct unsafe situations in real time. </a:t>
            </a:r>
          </a:p>
          <a:p>
            <a:pPr>
              <a:spcAft>
                <a:spcPts val="1200"/>
              </a:spcAft>
              <a:buSzPct val="125000"/>
              <a:buFont typeface="Arial" panose="020B0604020202020204" pitchFamily="34" charset="0"/>
              <a:buChar char="•"/>
            </a:pPr>
            <a:r>
              <a:rPr lang="en-US" sz="1900" b="1" dirty="0"/>
              <a:t>Achieved certification in American Chemistry Council’s Responsible Care</a:t>
            </a:r>
            <a:r>
              <a:rPr lang="en-US" sz="1900" b="1" baseline="30000" dirty="0"/>
              <a:t>®</a:t>
            </a:r>
            <a:r>
              <a:rPr lang="en-US" sz="1900" b="1" dirty="0"/>
              <a:t> initiative across 18 global facilities and corporate headquarters to date.</a:t>
            </a:r>
          </a:p>
          <a:p>
            <a:pPr marL="0" indent="0">
              <a:spcAft>
                <a:spcPts val="1200"/>
              </a:spcAft>
              <a:buNone/>
            </a:pPr>
            <a:endParaRPr lang="en-US" sz="1800" dirty="0"/>
          </a:p>
        </p:txBody>
      </p:sp>
      <p:pic>
        <p:nvPicPr>
          <p:cNvPr id="10" name="Picture 9">
            <a:extLst>
              <a:ext uri="{FF2B5EF4-FFF2-40B4-BE49-F238E27FC236}">
                <a16:creationId xmlns:a16="http://schemas.microsoft.com/office/drawing/2014/main" id="{E7C430EA-C247-4476-A56D-8FD3F8569B85}"/>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87700" y="5333288"/>
            <a:ext cx="1668165" cy="933674"/>
          </a:xfrm>
          <a:prstGeom prst="rect">
            <a:avLst/>
          </a:prstGeom>
        </p:spPr>
      </p:pic>
    </p:spTree>
    <p:custDataLst>
      <p:tags r:id="rId1"/>
    </p:custDataLst>
    <p:extLst>
      <p:ext uri="{BB962C8B-B14F-4D97-AF65-F5344CB8AC3E}">
        <p14:creationId xmlns:p14="http://schemas.microsoft.com/office/powerpoint/2010/main" val="560888843"/>
      </p:ext>
    </p:extLst>
  </p:cSld>
  <p:clrMapOvr>
    <a:masterClrMapping/>
  </p:clrMapOvr>
  <p:transition>
    <p:cover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BCFBA7D2-F5F9-844A-B1B0-531C7558DF1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05550" y="1697892"/>
            <a:ext cx="819150" cy="761658"/>
          </a:xfrm>
          <a:prstGeom prst="rect">
            <a:avLst/>
          </a:prstGeom>
          <a:ln>
            <a:noFill/>
          </a:ln>
        </p:spPr>
      </p:pic>
      <p:pic>
        <p:nvPicPr>
          <p:cNvPr id="13" name="Picture 12">
            <a:extLst>
              <a:ext uri="{FF2B5EF4-FFF2-40B4-BE49-F238E27FC236}">
                <a16:creationId xmlns:a16="http://schemas.microsoft.com/office/drawing/2014/main" id="{BF6B3BDA-6309-FF43-BA6E-68EE28B49D8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55700" y="1697892"/>
            <a:ext cx="818865" cy="774225"/>
          </a:xfrm>
          <a:prstGeom prst="rect">
            <a:avLst/>
          </a:prstGeom>
        </p:spPr>
      </p:pic>
      <p:pic>
        <p:nvPicPr>
          <p:cNvPr id="12" name="Picture 11">
            <a:extLst>
              <a:ext uri="{FF2B5EF4-FFF2-40B4-BE49-F238E27FC236}">
                <a16:creationId xmlns:a16="http://schemas.microsoft.com/office/drawing/2014/main" id="{E253F1B9-55CE-F744-A896-AE41A6B0E8F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857500" y="1697892"/>
            <a:ext cx="825499" cy="761657"/>
          </a:xfrm>
          <a:prstGeom prst="rect">
            <a:avLst/>
          </a:prstGeom>
        </p:spPr>
      </p:pic>
      <p:pic>
        <p:nvPicPr>
          <p:cNvPr id="5" name="Picture 4">
            <a:extLst>
              <a:ext uri="{FF2B5EF4-FFF2-40B4-BE49-F238E27FC236}">
                <a16:creationId xmlns:a16="http://schemas.microsoft.com/office/drawing/2014/main" id="{BCFBA7D2-F5F9-844A-B1B0-531C7558DF1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1"/>
          <a:stretch/>
        </p:blipFill>
        <p:spPr>
          <a:xfrm>
            <a:off x="4574391" y="1697892"/>
            <a:ext cx="815191" cy="770086"/>
          </a:xfrm>
          <a:prstGeom prst="rect">
            <a:avLst/>
          </a:prstGeom>
          <a:ln>
            <a:noFill/>
          </a:ln>
        </p:spPr>
      </p:pic>
      <p:sp>
        <p:nvSpPr>
          <p:cNvPr id="35" name="Rectangle 34">
            <a:extLst>
              <a:ext uri="{FF2B5EF4-FFF2-40B4-BE49-F238E27FC236}">
                <a16:creationId xmlns:a16="http://schemas.microsoft.com/office/drawing/2014/main" id="{3632798E-A841-E449-BD92-928EFFDECAFA}"/>
              </a:ext>
            </a:extLst>
          </p:cNvPr>
          <p:cNvSpPr/>
          <p:nvPr/>
        </p:nvSpPr>
        <p:spPr>
          <a:xfrm>
            <a:off x="5524500" y="1697892"/>
            <a:ext cx="781050" cy="770086"/>
          </a:xfrm>
          <a:prstGeom prst="rect">
            <a:avLst/>
          </a:prstGeom>
          <a:solidFill>
            <a:srgbClr val="5AB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600" b="1" dirty="0">
                <a:solidFill>
                  <a:schemeClr val="bg1"/>
                </a:solidFill>
              </a:rPr>
              <a:t>UIP</a:t>
            </a:r>
          </a:p>
        </p:txBody>
      </p:sp>
      <p:sp>
        <p:nvSpPr>
          <p:cNvPr id="38" name="Rectangle 37">
            <a:extLst>
              <a:ext uri="{FF2B5EF4-FFF2-40B4-BE49-F238E27FC236}">
                <a16:creationId xmlns:a16="http://schemas.microsoft.com/office/drawing/2014/main" id="{3632798E-A841-E449-BD92-928EFFDECAFA}"/>
              </a:ext>
            </a:extLst>
          </p:cNvPr>
          <p:cNvSpPr/>
          <p:nvPr/>
        </p:nvSpPr>
        <p:spPr>
          <a:xfrm>
            <a:off x="3793341" y="1697892"/>
            <a:ext cx="781050" cy="770086"/>
          </a:xfrm>
          <a:prstGeom prst="rect">
            <a:avLst/>
          </a:prstGeom>
          <a:solidFill>
            <a:srgbClr val="5AB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600" b="1" dirty="0">
                <a:solidFill>
                  <a:schemeClr val="bg1"/>
                </a:solidFill>
              </a:rPr>
              <a:t>RUPS</a:t>
            </a:r>
          </a:p>
        </p:txBody>
      </p:sp>
      <p:sp>
        <p:nvSpPr>
          <p:cNvPr id="39" name="Rectangle 38">
            <a:extLst>
              <a:ext uri="{FF2B5EF4-FFF2-40B4-BE49-F238E27FC236}">
                <a16:creationId xmlns:a16="http://schemas.microsoft.com/office/drawing/2014/main" id="{3632798E-A841-E449-BD92-928EFFDECAFA}"/>
              </a:ext>
            </a:extLst>
          </p:cNvPr>
          <p:cNvSpPr/>
          <p:nvPr/>
        </p:nvSpPr>
        <p:spPr>
          <a:xfrm>
            <a:off x="2076450" y="1697892"/>
            <a:ext cx="781050" cy="770086"/>
          </a:xfrm>
          <a:prstGeom prst="rect">
            <a:avLst/>
          </a:prstGeom>
          <a:solidFill>
            <a:srgbClr val="5AB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600" b="1" dirty="0">
                <a:solidFill>
                  <a:schemeClr val="bg1"/>
                </a:solidFill>
              </a:rPr>
              <a:t>CMC</a:t>
            </a:r>
          </a:p>
        </p:txBody>
      </p:sp>
      <p:sp>
        <p:nvSpPr>
          <p:cNvPr id="40" name="Rectangle 39">
            <a:extLst>
              <a:ext uri="{FF2B5EF4-FFF2-40B4-BE49-F238E27FC236}">
                <a16:creationId xmlns:a16="http://schemas.microsoft.com/office/drawing/2014/main" id="{3632798E-A841-E449-BD92-928EFFDECAFA}"/>
              </a:ext>
            </a:extLst>
          </p:cNvPr>
          <p:cNvSpPr/>
          <p:nvPr/>
        </p:nvSpPr>
        <p:spPr>
          <a:xfrm>
            <a:off x="374650" y="1697892"/>
            <a:ext cx="781050" cy="770086"/>
          </a:xfrm>
          <a:prstGeom prst="rect">
            <a:avLst/>
          </a:prstGeom>
          <a:solidFill>
            <a:srgbClr val="5AB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600" b="1" dirty="0">
                <a:solidFill>
                  <a:schemeClr val="bg1"/>
                </a:solidFill>
              </a:rPr>
              <a:t>PC</a:t>
            </a:r>
          </a:p>
        </p:txBody>
      </p:sp>
      <p:pic>
        <p:nvPicPr>
          <p:cNvPr id="43" name="Picture 42">
            <a:extLst>
              <a:ext uri="{FF2B5EF4-FFF2-40B4-BE49-F238E27FC236}">
                <a16:creationId xmlns:a16="http://schemas.microsoft.com/office/drawing/2014/main" id="{BCFBA7D2-F5F9-844A-B1B0-531C7558DF15}"/>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003390" y="1697892"/>
            <a:ext cx="835810" cy="774226"/>
          </a:xfrm>
          <a:prstGeom prst="rect">
            <a:avLst/>
          </a:prstGeom>
          <a:ln>
            <a:noFill/>
          </a:ln>
        </p:spPr>
      </p:pic>
      <p:sp>
        <p:nvSpPr>
          <p:cNvPr id="44" name="Rectangle 43">
            <a:extLst>
              <a:ext uri="{FF2B5EF4-FFF2-40B4-BE49-F238E27FC236}">
                <a16:creationId xmlns:a16="http://schemas.microsoft.com/office/drawing/2014/main" id="{3632798E-A841-E449-BD92-928EFFDECAFA}"/>
              </a:ext>
            </a:extLst>
          </p:cNvPr>
          <p:cNvSpPr/>
          <p:nvPr/>
        </p:nvSpPr>
        <p:spPr>
          <a:xfrm>
            <a:off x="7232649" y="1697892"/>
            <a:ext cx="781050" cy="770086"/>
          </a:xfrm>
          <a:prstGeom prst="rect">
            <a:avLst/>
          </a:prstGeom>
          <a:solidFill>
            <a:srgbClr val="5AB1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l"/>
            <a:r>
              <a:rPr lang="en-US" sz="1600" b="1" dirty="0">
                <a:solidFill>
                  <a:schemeClr val="bg1"/>
                </a:solidFill>
              </a:rPr>
              <a:t>MAER</a:t>
            </a:r>
          </a:p>
        </p:txBody>
      </p:sp>
      <p:sp>
        <p:nvSpPr>
          <p:cNvPr id="22" name="Title 3"/>
          <p:cNvSpPr>
            <a:spLocks noGrp="1"/>
          </p:cNvSpPr>
          <p:nvPr>
            <p:ph type="title"/>
          </p:nvPr>
        </p:nvSpPr>
        <p:spPr>
          <a:xfrm>
            <a:off x="381000" y="333375"/>
            <a:ext cx="6705600" cy="809625"/>
          </a:xfrm>
        </p:spPr>
        <p:txBody>
          <a:bodyPr/>
          <a:lstStyle/>
          <a:p>
            <a:pPr eaLnBrk="0" hangingPunct="0"/>
            <a:r>
              <a:rPr lang="en-US" dirty="0"/>
              <a:t>Zero Harm – YTD </a:t>
            </a:r>
            <a:r>
              <a:rPr lang="en-US" sz="1400" b="0" dirty="0"/>
              <a:t>(at 6/30/2018)</a:t>
            </a:r>
            <a:br>
              <a:rPr lang="en-US" sz="1400" dirty="0"/>
            </a:br>
            <a:r>
              <a:rPr lang="en-US" sz="2000" dirty="0">
                <a:solidFill>
                  <a:srgbClr val="5AB125"/>
                </a:solidFill>
              </a:rPr>
              <a:t>26</a:t>
            </a:r>
            <a:r>
              <a:rPr lang="en-US" sz="2000" dirty="0">
                <a:solidFill>
                  <a:srgbClr val="709B50"/>
                </a:solidFill>
              </a:rPr>
              <a:t> </a:t>
            </a:r>
            <a:r>
              <a:rPr lang="en-US" sz="2000" b="0" dirty="0"/>
              <a:t>of</a:t>
            </a:r>
            <a:r>
              <a:rPr lang="en-US" sz="2000" dirty="0">
                <a:solidFill>
                  <a:schemeClr val="bg1"/>
                </a:solidFill>
              </a:rPr>
              <a:t> </a:t>
            </a:r>
            <a:r>
              <a:rPr lang="en-US" sz="2000" dirty="0">
                <a:solidFill>
                  <a:srgbClr val="5AB125"/>
                </a:solidFill>
              </a:rPr>
              <a:t>47</a:t>
            </a:r>
            <a:r>
              <a:rPr lang="en-US" sz="2000" dirty="0"/>
              <a:t> </a:t>
            </a:r>
            <a:r>
              <a:rPr lang="en-US" sz="2000" b="0" dirty="0"/>
              <a:t>Operating Locations*</a:t>
            </a:r>
          </a:p>
        </p:txBody>
      </p:sp>
      <p:graphicFrame>
        <p:nvGraphicFramePr>
          <p:cNvPr id="24" name="Table 23">
            <a:extLst>
              <a:ext uri="{FF2B5EF4-FFF2-40B4-BE49-F238E27FC236}">
                <a16:creationId xmlns:a16="http://schemas.microsoft.com/office/drawing/2014/main" id="{B7D9CE59-3CE3-4DEF-B784-A237E4D0FCC7}"/>
              </a:ext>
            </a:extLst>
          </p:cNvPr>
          <p:cNvGraphicFramePr>
            <a:graphicFrameLocks noGrp="1"/>
          </p:cNvGraphicFramePr>
          <p:nvPr>
            <p:extLst>
              <p:ext uri="{D42A27DB-BD31-4B8C-83A1-F6EECF244321}">
                <p14:modId xmlns:p14="http://schemas.microsoft.com/office/powerpoint/2010/main" val="3727995551"/>
              </p:ext>
            </p:extLst>
          </p:nvPr>
        </p:nvGraphicFramePr>
        <p:xfrm>
          <a:off x="374650" y="2459549"/>
          <a:ext cx="1599915" cy="2267712"/>
        </p:xfrm>
        <a:graphic>
          <a:graphicData uri="http://schemas.openxmlformats.org/drawingml/2006/table">
            <a:tbl>
              <a:tblPr firstRow="1" bandRow="1">
                <a:tableStyleId>{5C22544A-7EE6-4342-B048-85BDC9FD1C3A}</a:tableStyleId>
              </a:tblPr>
              <a:tblGrid>
                <a:gridCol w="1599915">
                  <a:extLst>
                    <a:ext uri="{9D8B030D-6E8A-4147-A177-3AD203B41FA5}">
                      <a16:colId xmlns:a16="http://schemas.microsoft.com/office/drawing/2014/main" val="1110868080"/>
                    </a:ext>
                  </a:extLst>
                </a:gridCol>
              </a:tblGrid>
              <a:tr h="188873">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Auckland</a:t>
                      </a:r>
                    </a:p>
                    <a:p>
                      <a:pPr marL="0" lv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8357"/>
                  </a:ext>
                </a:extLst>
              </a:tr>
              <a:tr h="15240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Christchurch</a:t>
                      </a:r>
                    </a:p>
                    <a:p>
                      <a:pPr marL="0" lv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1080846"/>
                  </a:ext>
                </a:extLst>
              </a:tr>
              <a:tr h="346927">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Darlington</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2021816"/>
                  </a:ext>
                </a:extLst>
              </a:tr>
              <a:tr h="112231">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Marlow</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1263346"/>
                  </a:ext>
                </a:extLst>
              </a:tr>
              <a:tr h="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Mt. Gambier</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1049970"/>
                  </a:ext>
                </a:extLst>
              </a:tr>
              <a:tr h="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Rock Hill</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5817276"/>
                  </a:ext>
                </a:extLst>
              </a:tr>
            </a:tbl>
          </a:graphicData>
        </a:graphic>
      </p:graphicFrame>
      <p:graphicFrame>
        <p:nvGraphicFramePr>
          <p:cNvPr id="25" name="Table 24">
            <a:extLst>
              <a:ext uri="{FF2B5EF4-FFF2-40B4-BE49-F238E27FC236}">
                <a16:creationId xmlns:a16="http://schemas.microsoft.com/office/drawing/2014/main" id="{1809BC55-FAE2-468B-A945-2729D07CD97A}"/>
              </a:ext>
            </a:extLst>
          </p:cNvPr>
          <p:cNvGraphicFramePr>
            <a:graphicFrameLocks noGrp="1"/>
          </p:cNvGraphicFramePr>
          <p:nvPr>
            <p:extLst>
              <p:ext uri="{D42A27DB-BD31-4B8C-83A1-F6EECF244321}">
                <p14:modId xmlns:p14="http://schemas.microsoft.com/office/powerpoint/2010/main" val="1608060283"/>
              </p:ext>
            </p:extLst>
          </p:nvPr>
        </p:nvGraphicFramePr>
        <p:xfrm>
          <a:off x="2076449" y="2459549"/>
          <a:ext cx="1606550" cy="1511808"/>
        </p:xfrm>
        <a:graphic>
          <a:graphicData uri="http://schemas.openxmlformats.org/drawingml/2006/table">
            <a:tbl>
              <a:tblPr firstRow="1" bandRow="1">
                <a:tableStyleId>{5C22544A-7EE6-4342-B048-85BDC9FD1C3A}</a:tableStyleId>
              </a:tblPr>
              <a:tblGrid>
                <a:gridCol w="1606550">
                  <a:extLst>
                    <a:ext uri="{9D8B030D-6E8A-4147-A177-3AD203B41FA5}">
                      <a16:colId xmlns:a16="http://schemas.microsoft.com/office/drawing/2014/main" val="1110868080"/>
                    </a:ext>
                  </a:extLst>
                </a:gridCol>
              </a:tblGrid>
              <a:tr h="188873">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Clairton</a:t>
                      </a:r>
                    </a:p>
                    <a:p>
                      <a:pPr marL="0" lv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8357"/>
                  </a:ext>
                </a:extLst>
              </a:tr>
              <a:tr h="346927">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KCCC</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2021816"/>
                  </a:ext>
                </a:extLst>
              </a:tr>
              <a:tr h="15240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KJCC</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3599265"/>
                  </a:ext>
                </a:extLst>
              </a:tr>
              <a:tr h="112231">
                <a:tc>
                  <a:txBody>
                    <a:bodyPr/>
                    <a:lstStyle/>
                    <a:p>
                      <a:pPr marL="0" indent="0" algn="l" defTabSz="457200" rtl="0" eaLnBrk="1" latinLnBrk="0" hangingPunct="1">
                        <a:buFont typeface="Arial"/>
                        <a:buNone/>
                      </a:pPr>
                      <a:r>
                        <a:rPr lang="en-US" sz="1000" b="1" kern="1200" dirty="0" err="1">
                          <a:solidFill>
                            <a:srgbClr val="01617A"/>
                          </a:solidFill>
                          <a:latin typeface="+mn-lt"/>
                          <a:ea typeface="+mn-ea"/>
                          <a:cs typeface="+mn-cs"/>
                        </a:rPr>
                        <a:t>Nyborg</a:t>
                      </a:r>
                      <a:endParaRPr lang="en-US" sz="1000" b="1" kern="1200" dirty="0">
                        <a:solidFill>
                          <a:srgbClr val="01617A"/>
                        </a:solidFill>
                        <a:latin typeface="+mn-lt"/>
                        <a:ea typeface="+mn-ea"/>
                        <a:cs typeface="+mn-cs"/>
                      </a:endParaRP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1263346"/>
                  </a:ext>
                </a:extLst>
              </a:tr>
            </a:tbl>
          </a:graphicData>
        </a:graphic>
      </p:graphicFrame>
      <p:graphicFrame>
        <p:nvGraphicFramePr>
          <p:cNvPr id="26" name="Table 25">
            <a:extLst>
              <a:ext uri="{FF2B5EF4-FFF2-40B4-BE49-F238E27FC236}">
                <a16:creationId xmlns:a16="http://schemas.microsoft.com/office/drawing/2014/main" id="{87AAEA29-EC0E-48DD-B9FC-A25AB54C4D19}"/>
              </a:ext>
            </a:extLst>
          </p:cNvPr>
          <p:cNvGraphicFramePr>
            <a:graphicFrameLocks noGrp="1"/>
          </p:cNvGraphicFramePr>
          <p:nvPr>
            <p:extLst>
              <p:ext uri="{D42A27DB-BD31-4B8C-83A1-F6EECF244321}">
                <p14:modId xmlns:p14="http://schemas.microsoft.com/office/powerpoint/2010/main" val="3927637944"/>
              </p:ext>
            </p:extLst>
          </p:nvPr>
        </p:nvGraphicFramePr>
        <p:xfrm>
          <a:off x="3793341" y="2459549"/>
          <a:ext cx="1596241" cy="2267712"/>
        </p:xfrm>
        <a:graphic>
          <a:graphicData uri="http://schemas.openxmlformats.org/drawingml/2006/table">
            <a:tbl>
              <a:tblPr firstRow="1" bandRow="1">
                <a:tableStyleId>{5C22544A-7EE6-4342-B048-85BDC9FD1C3A}</a:tableStyleId>
              </a:tblPr>
              <a:tblGrid>
                <a:gridCol w="1596241">
                  <a:extLst>
                    <a:ext uri="{9D8B030D-6E8A-4147-A177-3AD203B41FA5}">
                      <a16:colId xmlns:a16="http://schemas.microsoft.com/office/drawing/2014/main" val="1110868080"/>
                    </a:ext>
                  </a:extLst>
                </a:gridCol>
              </a:tblGrid>
              <a:tr h="15240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Denver</a:t>
                      </a:r>
                    </a:p>
                    <a:p>
                      <a:pPr marL="0" lv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R="0"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1080846"/>
                  </a:ext>
                </a:extLst>
              </a:tr>
              <a:tr h="346927">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Florence</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R="0"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2021816"/>
                  </a:ext>
                </a:extLst>
              </a:tr>
              <a:tr h="15240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Grafton</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R="0"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3599265"/>
                  </a:ext>
                </a:extLst>
              </a:tr>
              <a:tr h="134112">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Madison</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R="0"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97570178"/>
                  </a:ext>
                </a:extLst>
              </a:tr>
              <a:tr h="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Somerville</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R="0"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11567374"/>
                  </a:ext>
                </a:extLst>
              </a:tr>
              <a:tr h="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Takura</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R="0"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55817276"/>
                  </a:ext>
                </a:extLst>
              </a:tr>
            </a:tbl>
          </a:graphicData>
        </a:graphic>
      </p:graphicFrame>
      <p:graphicFrame>
        <p:nvGraphicFramePr>
          <p:cNvPr id="27" name="Table 26">
            <a:extLst>
              <a:ext uri="{FF2B5EF4-FFF2-40B4-BE49-F238E27FC236}">
                <a16:creationId xmlns:a16="http://schemas.microsoft.com/office/drawing/2014/main" id="{8453DE54-B9A7-4C03-A460-B1946C604289}"/>
              </a:ext>
            </a:extLst>
          </p:cNvPr>
          <p:cNvGraphicFramePr>
            <a:graphicFrameLocks noGrp="1"/>
          </p:cNvGraphicFramePr>
          <p:nvPr>
            <p:extLst>
              <p:ext uri="{D42A27DB-BD31-4B8C-83A1-F6EECF244321}">
                <p14:modId xmlns:p14="http://schemas.microsoft.com/office/powerpoint/2010/main" val="307646206"/>
              </p:ext>
            </p:extLst>
          </p:nvPr>
        </p:nvGraphicFramePr>
        <p:xfrm>
          <a:off x="7232649" y="2459549"/>
          <a:ext cx="1606551" cy="755904"/>
        </p:xfrm>
        <a:graphic>
          <a:graphicData uri="http://schemas.openxmlformats.org/drawingml/2006/table">
            <a:tbl>
              <a:tblPr firstRow="1" bandRow="1">
                <a:tableStyleId>{5C22544A-7EE6-4342-B048-85BDC9FD1C3A}</a:tableStyleId>
              </a:tblPr>
              <a:tblGrid>
                <a:gridCol w="1606551">
                  <a:extLst>
                    <a:ext uri="{9D8B030D-6E8A-4147-A177-3AD203B41FA5}">
                      <a16:colId xmlns:a16="http://schemas.microsoft.com/office/drawing/2014/main" val="1110868080"/>
                    </a:ext>
                  </a:extLst>
                </a:gridCol>
              </a:tblGrid>
              <a:tr h="15240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Queen City</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13599265"/>
                  </a:ext>
                </a:extLst>
              </a:tr>
              <a:tr h="112231">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Railroad Services</a:t>
                      </a:r>
                    </a:p>
                    <a:p>
                      <a:pPr marL="0" indent="0" algn="l" defTabSz="457200" rtl="0" eaLnBrk="1" latinLnBrk="0" hangingPunct="1">
                        <a:buFont typeface="Arial"/>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1263346"/>
                  </a:ext>
                </a:extLst>
              </a:tr>
            </a:tbl>
          </a:graphicData>
        </a:graphic>
      </p:graphicFrame>
      <p:graphicFrame>
        <p:nvGraphicFramePr>
          <p:cNvPr id="28" name="Table 27">
            <a:extLst>
              <a:ext uri="{FF2B5EF4-FFF2-40B4-BE49-F238E27FC236}">
                <a16:creationId xmlns:a16="http://schemas.microsoft.com/office/drawing/2014/main" id="{B2BF81BC-3AD7-4353-B0E3-858332E7C748}"/>
              </a:ext>
            </a:extLst>
          </p:cNvPr>
          <p:cNvGraphicFramePr>
            <a:graphicFrameLocks noGrp="1"/>
          </p:cNvGraphicFramePr>
          <p:nvPr>
            <p:extLst>
              <p:ext uri="{D42A27DB-BD31-4B8C-83A1-F6EECF244321}">
                <p14:modId xmlns:p14="http://schemas.microsoft.com/office/powerpoint/2010/main" val="3994069234"/>
              </p:ext>
            </p:extLst>
          </p:nvPr>
        </p:nvGraphicFramePr>
        <p:xfrm>
          <a:off x="5524501" y="2459549"/>
          <a:ext cx="1600200" cy="3023616"/>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1110868080"/>
                    </a:ext>
                  </a:extLst>
                </a:gridCol>
              </a:tblGrid>
              <a:tr h="188873">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Blackstone</a:t>
                      </a:r>
                    </a:p>
                    <a:p>
                      <a:pPr marL="0" lv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58357"/>
                  </a:ext>
                </a:extLst>
              </a:tr>
              <a:tr h="15240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Bowman</a:t>
                      </a:r>
                    </a:p>
                    <a:p>
                      <a:pPr marL="0" lv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91080846"/>
                  </a:ext>
                </a:extLst>
              </a:tr>
              <a:tr h="134112">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Eutawville</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dirty="0">
                        <a:solidFill>
                          <a:srgbClr val="01617A"/>
                        </a:solidFill>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5386204"/>
                  </a:ext>
                </a:extLst>
              </a:tr>
              <a:tr h="112231">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Fulton</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41263346"/>
                  </a:ext>
                </a:extLst>
              </a:tr>
              <a:tr h="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Jasper</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1049970"/>
                  </a:ext>
                </a:extLst>
              </a:tr>
              <a:tr h="0">
                <a:tc>
                  <a:txBody>
                    <a:bodyPr/>
                    <a:lstStyle/>
                    <a:p>
                      <a:pPr marL="0" indent="0" algn="l" defTabSz="457200" rtl="0" eaLnBrk="1" latinLnBrk="0" hangingPunct="1">
                        <a:buFont typeface="Arial"/>
                        <a:buNone/>
                      </a:pPr>
                      <a:r>
                        <a:rPr lang="en-US" sz="1000" b="1" kern="1200" dirty="0" err="1">
                          <a:solidFill>
                            <a:srgbClr val="01617A"/>
                          </a:solidFill>
                          <a:latin typeface="+mn-lt"/>
                          <a:ea typeface="+mn-ea"/>
                          <a:cs typeface="+mn-cs"/>
                        </a:rPr>
                        <a:t>Newsoms</a:t>
                      </a:r>
                      <a:endParaRPr lang="en-US" sz="1000" b="1" kern="1200" dirty="0">
                        <a:solidFill>
                          <a:srgbClr val="01617A"/>
                        </a:solidFill>
                        <a:latin typeface="+mn-lt"/>
                        <a:ea typeface="+mn-ea"/>
                        <a:cs typeface="+mn-cs"/>
                      </a:endParaRP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068872"/>
                  </a:ext>
                </a:extLst>
              </a:tr>
              <a:tr h="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Sweetwater</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5446080"/>
                  </a:ext>
                </a:extLst>
              </a:tr>
              <a:tr h="0">
                <a:tc>
                  <a:txBody>
                    <a:bodyPr/>
                    <a:lstStyle/>
                    <a:p>
                      <a:pPr marL="0" indent="0" algn="l" defTabSz="457200" rtl="0" eaLnBrk="1" latinLnBrk="0" hangingPunct="1">
                        <a:buFont typeface="Arial"/>
                        <a:buNone/>
                      </a:pPr>
                      <a:r>
                        <a:rPr lang="en-US" sz="1000" b="1" kern="1200" dirty="0">
                          <a:solidFill>
                            <a:srgbClr val="01617A"/>
                          </a:solidFill>
                          <a:latin typeface="+mn-lt"/>
                          <a:ea typeface="+mn-ea"/>
                          <a:cs typeface="+mn-cs"/>
                        </a:rPr>
                        <a:t>Vance</a:t>
                      </a:r>
                    </a:p>
                    <a:p>
                      <a:pPr marL="0" indent="0" algn="l" defTabSz="457200" rtl="0" eaLnBrk="1" latinLnBrk="0" hangingPunct="1">
                        <a:buFont typeface="Arial" panose="020B0604020202020204" pitchFamily="34" charset="0"/>
                        <a:buNone/>
                      </a:pPr>
                      <a:endParaRPr lang="en-US" sz="1000" b="0" kern="1200" dirty="0">
                        <a:solidFill>
                          <a:srgbClr val="01617A"/>
                        </a:solidFill>
                        <a:latin typeface="+mn-lt"/>
                        <a:ea typeface="+mn-ea"/>
                        <a:cs typeface="+mn-cs"/>
                      </a:endParaRPr>
                    </a:p>
                  </a:txBody>
                  <a:tcPr marT="36576" marB="36576">
                    <a:lnL w="6350" cap="flat" cmpd="sng" algn="ctr">
                      <a:solidFill>
                        <a:srgbClr val="01617A"/>
                      </a:solidFill>
                      <a:prstDash val="solid"/>
                      <a:round/>
                      <a:headEnd type="none" w="med" len="med"/>
                      <a:tailEnd type="none" w="med" len="med"/>
                    </a:lnL>
                    <a:lnR w="6350" cap="flat" cmpd="sng" algn="ctr">
                      <a:solidFill>
                        <a:srgbClr val="01617A"/>
                      </a:solidFill>
                      <a:prstDash val="solid"/>
                      <a:round/>
                      <a:headEnd type="none" w="med" len="med"/>
                      <a:tailEnd type="none" w="med" len="med"/>
                    </a:lnR>
                    <a:lnT w="6350" cap="flat" cmpd="sng" algn="ctr">
                      <a:solidFill>
                        <a:srgbClr val="01617A"/>
                      </a:solidFill>
                      <a:prstDash val="solid"/>
                      <a:round/>
                      <a:headEnd type="none" w="med" len="med"/>
                      <a:tailEnd type="none" w="med" len="med"/>
                    </a:lnT>
                    <a:lnB w="6350" cap="flat" cmpd="sng" algn="ctr">
                      <a:solidFill>
                        <a:srgbClr val="01617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38535693"/>
                  </a:ext>
                </a:extLst>
              </a:tr>
            </a:tbl>
          </a:graphicData>
        </a:graphic>
      </p:graphicFrame>
      <p:sp>
        <p:nvSpPr>
          <p:cNvPr id="3" name="Slide Number Placeholder 2"/>
          <p:cNvSpPr>
            <a:spLocks noGrp="1"/>
          </p:cNvSpPr>
          <p:nvPr>
            <p:ph type="sldNum" sz="quarter" idx="10"/>
          </p:nvPr>
        </p:nvSpPr>
        <p:spPr/>
        <p:txBody>
          <a:bodyPr/>
          <a:lstStyle/>
          <a:p>
            <a:pPr>
              <a:defRPr/>
            </a:pPr>
            <a:fld id="{3E5870CC-03EC-45FE-9E2B-5900AC3A0E0D}" type="slidenum">
              <a:rPr lang="en-US" smtClean="0"/>
              <a:pPr>
                <a:defRPr/>
              </a:pPr>
              <a:t>12</a:t>
            </a:fld>
            <a:endParaRPr lang="en-US" dirty="0"/>
          </a:p>
        </p:txBody>
      </p:sp>
      <p:sp>
        <p:nvSpPr>
          <p:cNvPr id="2" name="TextBox 1">
            <a:extLst>
              <a:ext uri="{FF2B5EF4-FFF2-40B4-BE49-F238E27FC236}">
                <a16:creationId xmlns:a16="http://schemas.microsoft.com/office/drawing/2014/main" id="{76CE0B90-E06A-41EA-AC89-21652B141B56}"/>
              </a:ext>
            </a:extLst>
          </p:cNvPr>
          <p:cNvSpPr txBox="1"/>
          <p:nvPr/>
        </p:nvSpPr>
        <p:spPr>
          <a:xfrm>
            <a:off x="381000" y="5971401"/>
            <a:ext cx="5008582" cy="261610"/>
          </a:xfrm>
          <a:prstGeom prst="rect">
            <a:avLst/>
          </a:prstGeom>
          <a:noFill/>
        </p:spPr>
        <p:txBody>
          <a:bodyPr wrap="square" rtlCol="0">
            <a:spAutoFit/>
          </a:bodyPr>
          <a:lstStyle/>
          <a:p>
            <a:pPr algn="l"/>
            <a:r>
              <a:rPr lang="en-US" sz="1100" i="1" dirty="0"/>
              <a:t>* Operating locations that do not have any OSHA recordables</a:t>
            </a:r>
          </a:p>
        </p:txBody>
      </p:sp>
    </p:spTree>
    <p:extLst>
      <p:ext uri="{BB962C8B-B14F-4D97-AF65-F5344CB8AC3E}">
        <p14:creationId xmlns:p14="http://schemas.microsoft.com/office/powerpoint/2010/main" val="1565369080"/>
      </p:ext>
    </p:extLst>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Investment Highlights</a:t>
            </a:r>
          </a:p>
        </p:txBody>
      </p:sp>
    </p:spTree>
    <p:extLst>
      <p:ext uri="{BB962C8B-B14F-4D97-AF65-F5344CB8AC3E}">
        <p14:creationId xmlns:p14="http://schemas.microsoft.com/office/powerpoint/2010/main" val="499159166"/>
      </p:ext>
    </p:extLst>
  </p:cSld>
  <p:clrMapOvr>
    <a:masterClrMapping/>
  </p:clrMapOvr>
  <p:transition>
    <p:cover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MASTER_ITEMTitle"/>
          <p:cNvSpPr>
            <a:spLocks noGrp="1" noChangeArrowheads="1"/>
          </p:cNvSpPr>
          <p:nvPr>
            <p:ph type="title"/>
            <p:custDataLst>
              <p:tags r:id="rId2"/>
            </p:custDataLst>
          </p:nvPr>
        </p:nvSpPr>
        <p:spPr>
          <a:xfrm>
            <a:off x="304800" y="318135"/>
            <a:ext cx="7126447" cy="809625"/>
          </a:xfrm>
        </p:spPr>
        <p:txBody>
          <a:bodyPr/>
          <a:lstStyle/>
          <a:p>
            <a:pPr eaLnBrk="1" hangingPunct="1"/>
            <a:r>
              <a:rPr lang="en-US" altLang="ja-JP" sz="2600" dirty="0">
                <a:ea typeface="MS PGothic" pitchFamily="34" charset="-128"/>
              </a:rPr>
              <a:t>Leading Global Producer of Wood Preservation and Enhancement Products</a:t>
            </a:r>
          </a:p>
        </p:txBody>
      </p:sp>
      <p:sp>
        <p:nvSpPr>
          <p:cNvPr id="10" name="MessageStatement"/>
          <p:cNvSpPr>
            <a:spLocks noChangeArrowheads="1"/>
          </p:cNvSpPr>
          <p:nvPr/>
        </p:nvSpPr>
        <p:spPr bwMode="gray">
          <a:xfrm>
            <a:off x="381000" y="1600200"/>
            <a:ext cx="8382000" cy="472501"/>
          </a:xfrm>
          <a:prstGeom prst="rect">
            <a:avLst/>
          </a:prstGeom>
          <a:solidFill>
            <a:srgbClr val="0B5C78"/>
          </a:solidFill>
          <a:ln w="9525">
            <a:noFill/>
            <a:miter lim="800000"/>
            <a:headEnd/>
            <a:tailEnd/>
          </a:ln>
          <a:effectLst>
            <a:innerShdw blurRad="63500" dist="50800" dir="2700000">
              <a:prstClr val="black">
                <a:alpha val="50000"/>
              </a:prstClr>
            </a:innerShdw>
          </a:effectLst>
        </p:spPr>
        <p:txBody>
          <a:bodyPr wrap="square" lIns="101600" rIns="10160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mn-cs"/>
              </a:rPr>
              <a:t>Products Play Critical Role In End Application; Often Have No Substitutes</a:t>
            </a:r>
          </a:p>
        </p:txBody>
      </p:sp>
      <p:sp>
        <p:nvSpPr>
          <p:cNvPr id="8" name="MessageStatement"/>
          <p:cNvSpPr>
            <a:spLocks noChangeArrowheads="1"/>
          </p:cNvSpPr>
          <p:nvPr/>
        </p:nvSpPr>
        <p:spPr bwMode="gray">
          <a:xfrm>
            <a:off x="381000" y="5901174"/>
            <a:ext cx="3229350" cy="369332"/>
          </a:xfrm>
          <a:prstGeom prst="rect">
            <a:avLst/>
          </a:prstGeom>
          <a:noFill/>
          <a:ln w="9525">
            <a:noFill/>
            <a:miter lim="800000"/>
            <a:headEnd/>
            <a:tailEnd/>
          </a:ln>
          <a:effectLst>
            <a:innerShdw blurRad="63500" dist="50800" dir="2700000">
              <a:prstClr val="black">
                <a:alpha val="50000"/>
              </a:prstClr>
            </a:innerShdw>
          </a:effectLst>
        </p:spPr>
        <p:txBody>
          <a:bodyPr wrap="square" lIns="101600" rIns="101600" anchor="ctr" anchorCtr="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900" b="0" i="0" u="none" strike="noStrike" kern="1200" cap="none" spc="0" normalizeH="0" baseline="30000" noProof="0" dirty="0">
                <a:ln>
                  <a:noFill/>
                </a:ln>
                <a:solidFill>
                  <a:prstClr val="black"/>
                </a:solidFill>
                <a:effectLst/>
                <a:uLnTx/>
                <a:uFillTx/>
                <a:latin typeface="Arial" charset="0"/>
                <a:ea typeface="MS PGothic" pitchFamily="34" charset="-128"/>
                <a:cs typeface="+mn-cs"/>
              </a:rPr>
              <a:t>1</a:t>
            </a:r>
            <a:r>
              <a:rPr kumimoji="0" lang="en-US" altLang="ja-JP" sz="900" b="0" i="0" u="none" strike="noStrike" kern="1200" cap="none" spc="0" normalizeH="0" baseline="0" noProof="0" dirty="0">
                <a:ln>
                  <a:noFill/>
                </a:ln>
                <a:solidFill>
                  <a:prstClr val="black"/>
                </a:solidFill>
                <a:effectLst/>
                <a:uLnTx/>
                <a:uFillTx/>
                <a:latin typeface="Arial" charset="0"/>
                <a:ea typeface="MS PGothic" pitchFamily="34" charset="-128"/>
                <a:cs typeface="+mn-cs"/>
              </a:rPr>
              <a:t> Australian carbon pitch includes New Zealand market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900" b="0" i="0" u="none" strike="noStrike" kern="1200" cap="none" spc="0" normalizeH="0" baseline="30000" noProof="0" dirty="0">
                <a:ln>
                  <a:noFill/>
                </a:ln>
                <a:solidFill>
                  <a:prstClr val="black"/>
                </a:solidFill>
                <a:effectLst/>
                <a:uLnTx/>
                <a:uFillTx/>
                <a:latin typeface="Arial" charset="0"/>
                <a:ea typeface="MS PGothic" pitchFamily="34" charset="-128"/>
                <a:cs typeface="+mn-cs"/>
              </a:rPr>
              <a:t>2</a:t>
            </a:r>
            <a:r>
              <a:rPr kumimoji="0" lang="en-US" altLang="ja-JP" sz="900" b="0" i="0" u="none" strike="noStrike" kern="1200" cap="none" spc="0" normalizeH="0" baseline="0" noProof="0" dirty="0">
                <a:ln>
                  <a:noFill/>
                </a:ln>
                <a:solidFill>
                  <a:prstClr val="black"/>
                </a:solidFill>
                <a:effectLst/>
                <a:uLnTx/>
                <a:uFillTx/>
                <a:latin typeface="Arial" charset="0"/>
                <a:ea typeface="MS PGothic" pitchFamily="34" charset="-128"/>
                <a:cs typeface="+mn-cs"/>
              </a:rPr>
              <a:t> Reflects merchant market sales</a:t>
            </a:r>
          </a:p>
        </p:txBody>
      </p:sp>
      <p:sp>
        <p:nvSpPr>
          <p:cNvPr id="11" name="MessageStatement"/>
          <p:cNvSpPr>
            <a:spLocks noChangeArrowheads="1"/>
          </p:cNvSpPr>
          <p:nvPr/>
        </p:nvSpPr>
        <p:spPr bwMode="gray">
          <a:xfrm>
            <a:off x="381000" y="2652170"/>
            <a:ext cx="1291237" cy="2413639"/>
          </a:xfrm>
          <a:prstGeom prst="rect">
            <a:avLst/>
          </a:prstGeom>
          <a:solidFill>
            <a:schemeClr val="accent2"/>
          </a:solidFill>
          <a:ln w="9525">
            <a:noFill/>
            <a:miter lim="800000"/>
            <a:headEnd/>
            <a:tailEnd/>
          </a:ln>
          <a:effectLst>
            <a:innerShdw blurRad="63500" dist="50800" dir="2700000">
              <a:prstClr val="black">
                <a:alpha val="50000"/>
              </a:prstClr>
            </a:innerShdw>
          </a:effectLst>
        </p:spPr>
        <p:txBody>
          <a:bodyPr wrap="square" lIns="101600" rIns="10160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mn-cs"/>
              </a:rPr>
              <a:t>Wood-Related</a:t>
            </a:r>
          </a:p>
        </p:txBody>
      </p:sp>
      <p:sp>
        <p:nvSpPr>
          <p:cNvPr id="12" name="MessageStatement"/>
          <p:cNvSpPr>
            <a:spLocks noChangeArrowheads="1"/>
          </p:cNvSpPr>
          <p:nvPr/>
        </p:nvSpPr>
        <p:spPr bwMode="gray">
          <a:xfrm>
            <a:off x="381000" y="5065809"/>
            <a:ext cx="1291237" cy="687054"/>
          </a:xfrm>
          <a:prstGeom prst="rect">
            <a:avLst/>
          </a:prstGeom>
          <a:solidFill>
            <a:schemeClr val="tx1"/>
          </a:solidFill>
          <a:ln w="9525">
            <a:noFill/>
            <a:miter lim="800000"/>
            <a:headEnd/>
            <a:tailEnd/>
          </a:ln>
          <a:effectLst>
            <a:innerShdw blurRad="63500" dist="50800" dir="2700000">
              <a:prstClr val="black">
                <a:alpha val="50000"/>
              </a:prstClr>
            </a:innerShdw>
          </a:effectLst>
        </p:spPr>
        <p:txBody>
          <a:bodyPr wrap="square" lIns="101600" rIns="101600" anchor="ctr">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n-ea"/>
                <a:cs typeface="+mn-cs"/>
              </a:rPr>
              <a:t>Other</a:t>
            </a:r>
          </a:p>
        </p:txBody>
      </p:sp>
      <p:graphicFrame>
        <p:nvGraphicFramePr>
          <p:cNvPr id="9" name="Table 8">
            <a:extLst>
              <a:ext uri="{FF2B5EF4-FFF2-40B4-BE49-F238E27FC236}">
                <a16:creationId xmlns:a16="http://schemas.microsoft.com/office/drawing/2014/main" id="{7E661DA8-628F-4CBD-9805-692DC1E51400}"/>
              </a:ext>
            </a:extLst>
          </p:cNvPr>
          <p:cNvGraphicFramePr>
            <a:graphicFrameLocks noGrp="1"/>
          </p:cNvGraphicFramePr>
          <p:nvPr>
            <p:extLst/>
          </p:nvPr>
        </p:nvGraphicFramePr>
        <p:xfrm>
          <a:off x="1672237" y="2281309"/>
          <a:ext cx="7090763" cy="3471554"/>
        </p:xfrm>
        <a:graphic>
          <a:graphicData uri="http://schemas.openxmlformats.org/drawingml/2006/table">
            <a:tbl>
              <a:tblPr firstRow="1" bandRow="1">
                <a:tableStyleId>{5C22544A-7EE6-4342-B048-85BDC9FD1C3A}</a:tableStyleId>
              </a:tblPr>
              <a:tblGrid>
                <a:gridCol w="4956650">
                  <a:extLst>
                    <a:ext uri="{9D8B030D-6E8A-4147-A177-3AD203B41FA5}">
                      <a16:colId xmlns:a16="http://schemas.microsoft.com/office/drawing/2014/main" val="20000"/>
                    </a:ext>
                  </a:extLst>
                </a:gridCol>
                <a:gridCol w="2134113">
                  <a:extLst>
                    <a:ext uri="{9D8B030D-6E8A-4147-A177-3AD203B41FA5}">
                      <a16:colId xmlns:a16="http://schemas.microsoft.com/office/drawing/2014/main" val="20001"/>
                    </a:ext>
                  </a:extLst>
                </a:gridCol>
              </a:tblGrid>
              <a:tr h="345350">
                <a:tc>
                  <a:txBody>
                    <a:bodyPr/>
                    <a:lstStyle/>
                    <a:p>
                      <a:pPr algn="ctr"/>
                      <a:r>
                        <a:rPr lang="en-US" sz="1400" dirty="0">
                          <a:effectLst>
                            <a:outerShdw blurRad="50800" dist="38100" dir="2700000" algn="tl" rotWithShape="0">
                              <a:prstClr val="black">
                                <a:alpha val="40000"/>
                              </a:prstClr>
                            </a:outerShdw>
                          </a:effectLst>
                        </a:rPr>
                        <a:t>Product</a:t>
                      </a:r>
                    </a:p>
                  </a:txBody>
                  <a:tcPr anchor="ctr">
                    <a:solidFill>
                      <a:srgbClr val="0B5C78"/>
                    </a:solidFill>
                  </a:tcPr>
                </a:tc>
                <a:tc>
                  <a:txBody>
                    <a:bodyPr/>
                    <a:lstStyle/>
                    <a:p>
                      <a:pPr algn="ctr"/>
                      <a:r>
                        <a:rPr lang="en-US" sz="1400" dirty="0">
                          <a:effectLst>
                            <a:outerShdw blurRad="50800" dist="38100" dir="2700000" algn="tl" rotWithShape="0">
                              <a:prstClr val="black">
                                <a:alpha val="40000"/>
                              </a:prstClr>
                            </a:outerShdw>
                          </a:effectLst>
                        </a:rPr>
                        <a:t>Market Position</a:t>
                      </a:r>
                    </a:p>
                  </a:txBody>
                  <a:tcPr anchor="ctr">
                    <a:solidFill>
                      <a:srgbClr val="0B5C78"/>
                    </a:solidFill>
                  </a:tcPr>
                </a:tc>
                <a:extLst>
                  <a:ext uri="{0D108BD9-81ED-4DB2-BD59-A6C34878D82A}">
                    <a16:rowId xmlns:a16="http://schemas.microsoft.com/office/drawing/2014/main" val="10000"/>
                  </a:ext>
                </a:extLst>
              </a:tr>
              <a:tr h="347356">
                <a:tc>
                  <a:txBody>
                    <a:bodyPr/>
                    <a:lstStyle/>
                    <a:p>
                      <a:r>
                        <a:rPr lang="en-US" sz="1200" dirty="0"/>
                        <a:t>North American</a:t>
                      </a:r>
                      <a:r>
                        <a:rPr lang="en-US" sz="1200" baseline="0" dirty="0"/>
                        <a:t> Crosstie</a:t>
                      </a:r>
                      <a:endParaRPr lang="en-US" sz="1200" dirty="0"/>
                    </a:p>
                  </a:txBody>
                  <a:tcPr anchor="ctr"/>
                </a:tc>
                <a:tc>
                  <a:txBody>
                    <a:bodyPr/>
                    <a:lstStyle/>
                    <a:p>
                      <a:pPr algn="ctr"/>
                      <a:r>
                        <a:rPr lang="en-US" sz="1200" dirty="0"/>
                        <a:t>#1</a:t>
                      </a:r>
                    </a:p>
                  </a:txBody>
                  <a:tcPr anchor="ctr"/>
                </a:tc>
                <a:extLst>
                  <a:ext uri="{0D108BD9-81ED-4DB2-BD59-A6C34878D82A}">
                    <a16:rowId xmlns:a16="http://schemas.microsoft.com/office/drawing/2014/main" val="10001"/>
                  </a:ext>
                </a:extLst>
              </a:tr>
              <a:tr h="347356">
                <a:tc>
                  <a:txBody>
                    <a:bodyPr/>
                    <a:lstStyle/>
                    <a:p>
                      <a:r>
                        <a:rPr lang="en-US" sz="1200" dirty="0"/>
                        <a:t>North American Wood Treating Chemicals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anchor="ctr"/>
                </a:tc>
                <a:extLst>
                  <a:ext uri="{0D108BD9-81ED-4DB2-BD59-A6C34878D82A}">
                    <a16:rowId xmlns:a16="http://schemas.microsoft.com/office/drawing/2014/main" val="10002"/>
                  </a:ext>
                </a:extLst>
              </a:tr>
              <a:tr h="347356">
                <a:tc>
                  <a:txBody>
                    <a:bodyPr/>
                    <a:lstStyle/>
                    <a:p>
                      <a:r>
                        <a:rPr lang="en-US" sz="1200" dirty="0"/>
                        <a:t>North American Creosote</a:t>
                      </a:r>
                      <a:endParaRPr lang="en-US" sz="1200" baseline="300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anchor="ctr"/>
                </a:tc>
                <a:extLst>
                  <a:ext uri="{0D108BD9-81ED-4DB2-BD59-A6C34878D82A}">
                    <a16:rowId xmlns:a16="http://schemas.microsoft.com/office/drawing/2014/main" val="10003"/>
                  </a:ext>
                </a:extLst>
              </a:tr>
              <a:tr h="347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Australian </a:t>
                      </a:r>
                      <a:r>
                        <a:rPr lang="en-US" sz="1200" kern="1200" dirty="0">
                          <a:solidFill>
                            <a:schemeClr val="dk1"/>
                          </a:solidFill>
                          <a:latin typeface="+mn-lt"/>
                          <a:ea typeface="+mn-ea"/>
                          <a:cs typeface="+mn-cs"/>
                        </a:rPr>
                        <a:t>Creosote</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anchor="ctr"/>
                </a:tc>
                <a:extLst>
                  <a:ext uri="{0D108BD9-81ED-4DB2-BD59-A6C34878D82A}">
                    <a16:rowId xmlns:a16="http://schemas.microsoft.com/office/drawing/2014/main" val="10004"/>
                  </a:ext>
                </a:extLst>
              </a:tr>
              <a:tr h="347356">
                <a:tc>
                  <a:txBody>
                    <a:bodyPr/>
                    <a:lstStyle/>
                    <a:p>
                      <a:r>
                        <a:rPr lang="en-US" sz="1200" dirty="0"/>
                        <a:t>Australian Utility Poles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anchor="ctr"/>
                </a:tc>
                <a:extLst>
                  <a:ext uri="{0D108BD9-81ED-4DB2-BD59-A6C34878D82A}">
                    <a16:rowId xmlns:a16="http://schemas.microsoft.com/office/drawing/2014/main" val="10005"/>
                  </a:ext>
                </a:extLst>
              </a:tr>
              <a:tr h="347356">
                <a:tc>
                  <a:txBody>
                    <a:bodyPr/>
                    <a:lstStyle/>
                    <a:p>
                      <a:r>
                        <a:rPr lang="en-US" sz="1200" dirty="0"/>
                        <a:t>Australian</a:t>
                      </a:r>
                      <a:r>
                        <a:rPr lang="en-US" sz="1200" baseline="0" dirty="0"/>
                        <a:t> / New Zealand Wood Treating Chemicals</a:t>
                      </a:r>
                      <a:endParaRPr lang="en-US" sz="12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anchor="ctr"/>
                </a:tc>
                <a:extLst>
                  <a:ext uri="{0D108BD9-81ED-4DB2-BD59-A6C34878D82A}">
                    <a16:rowId xmlns:a16="http://schemas.microsoft.com/office/drawing/2014/main" val="10006"/>
                  </a:ext>
                </a:extLst>
              </a:tr>
              <a:tr h="347356">
                <a:tc>
                  <a:txBody>
                    <a:bodyPr/>
                    <a:lstStyle/>
                    <a:p>
                      <a:r>
                        <a:rPr lang="en-US" sz="1200" dirty="0"/>
                        <a:t>South / Central American Wood Treating Chemicals</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anchor="ctr"/>
                </a:tc>
                <a:extLst>
                  <a:ext uri="{0D108BD9-81ED-4DB2-BD59-A6C34878D82A}">
                    <a16:rowId xmlns:a16="http://schemas.microsoft.com/office/drawing/2014/main" val="10007"/>
                  </a:ext>
                </a:extLst>
              </a:tr>
              <a:tr h="347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Australian Carbon Pitch</a:t>
                      </a:r>
                      <a:r>
                        <a:rPr lang="en-US" sz="1200" baseline="30000" dirty="0"/>
                        <a:t>1</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anchor="ctr"/>
                </a:tc>
                <a:extLst>
                  <a:ext uri="{0D108BD9-81ED-4DB2-BD59-A6C34878D82A}">
                    <a16:rowId xmlns:a16="http://schemas.microsoft.com/office/drawing/2014/main" val="10008"/>
                  </a:ext>
                </a:extLst>
              </a:tr>
              <a:tr h="3473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North </a:t>
                      </a:r>
                      <a:r>
                        <a:rPr lang="en-US" sz="1200" kern="1200" dirty="0">
                          <a:solidFill>
                            <a:schemeClr val="dk1"/>
                          </a:solidFill>
                          <a:latin typeface="+mn-lt"/>
                          <a:ea typeface="+mn-ea"/>
                          <a:cs typeface="+mn-cs"/>
                        </a:rPr>
                        <a:t>American Merchant Phthalic Anhydride</a:t>
                      </a:r>
                      <a:r>
                        <a:rPr lang="en-US" sz="1200" kern="1200" baseline="30000" dirty="0">
                          <a:solidFill>
                            <a:schemeClr val="dk1"/>
                          </a:solidFill>
                          <a:latin typeface="+mn-lt"/>
                          <a:ea typeface="+mn-ea"/>
                          <a:cs typeface="+mn-cs"/>
                        </a:rPr>
                        <a:t>2</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a:t>
                      </a:r>
                    </a:p>
                  </a:txBody>
                  <a:tcPr anchor="ctr"/>
                </a:tc>
                <a:extLst>
                  <a:ext uri="{0D108BD9-81ED-4DB2-BD59-A6C34878D82A}">
                    <a16:rowId xmlns:a16="http://schemas.microsoft.com/office/drawing/2014/main" val="10009"/>
                  </a:ext>
                </a:extLst>
              </a:tr>
            </a:tbl>
          </a:graphicData>
        </a:graphic>
      </p:graphicFrame>
      <p:sp>
        <p:nvSpPr>
          <p:cNvPr id="3" name="Slide Number Placeholder 2"/>
          <p:cNvSpPr>
            <a:spLocks noGrp="1"/>
          </p:cNvSpPr>
          <p:nvPr>
            <p:ph type="sldNum" sz="quarter" idx="10"/>
          </p:nvPr>
        </p:nvSpPr>
        <p:spPr/>
        <p:txBody>
          <a:bodyPr/>
          <a:lstStyle/>
          <a:p>
            <a:pPr>
              <a:defRPr/>
            </a:pPr>
            <a:fld id="{5F7964B8-082A-4F78-9251-7069D0BD0F30}" type="slidenum">
              <a:rPr lang="en-US" smtClean="0"/>
              <a:pPr>
                <a:defRPr/>
              </a:pPr>
              <a:t>14</a:t>
            </a:fld>
            <a:endParaRPr lang="en-US" dirty="0"/>
          </a:p>
        </p:txBody>
      </p:sp>
    </p:spTree>
    <p:custDataLst>
      <p:tags r:id="rId1"/>
    </p:custDataLst>
    <p:extLst>
      <p:ext uri="{BB962C8B-B14F-4D97-AF65-F5344CB8AC3E}">
        <p14:creationId xmlns:p14="http://schemas.microsoft.com/office/powerpoint/2010/main" val="2295417978"/>
      </p:ext>
    </p:extLst>
  </p:cSld>
  <p:clrMapOvr>
    <a:masterClrMapping/>
  </p:clrMapOvr>
  <p:transition>
    <p:cover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World Map-white.jpg"/>
          <p:cNvPicPr>
            <a:picLocks noChangeAspect="1"/>
          </p:cNvPicPr>
          <p:nvPr/>
        </p:nvPicPr>
        <p:blipFill rotWithShape="1">
          <a:blip r:embed="rId4" cstate="email">
            <a:extLst>
              <a:ext uri="{28A0092B-C50C-407E-A947-70E740481C1C}">
                <a14:useLocalDpi xmlns:a14="http://schemas.microsoft.com/office/drawing/2010/main" val="0"/>
              </a:ext>
            </a:extLst>
          </a:blip>
          <a:srcRect l="9561" t="7761" r="2473" b="7644"/>
          <a:stretch/>
        </p:blipFill>
        <p:spPr>
          <a:xfrm>
            <a:off x="2133601" y="2282739"/>
            <a:ext cx="7010400" cy="3779818"/>
          </a:xfrm>
          <a:prstGeom prst="rect">
            <a:avLst/>
          </a:prstGeom>
        </p:spPr>
      </p:pic>
      <p:sp>
        <p:nvSpPr>
          <p:cNvPr id="63" name="Text Box 2783"/>
          <p:cNvSpPr txBox="1">
            <a:spLocks noChangeArrowheads="1"/>
          </p:cNvSpPr>
          <p:nvPr/>
        </p:nvSpPr>
        <p:spPr bwMode="auto">
          <a:xfrm>
            <a:off x="4800600" y="2699266"/>
            <a:ext cx="890544" cy="369332"/>
          </a:xfrm>
          <a:prstGeom prst="rect">
            <a:avLst/>
          </a:prstGeom>
          <a:solidFill>
            <a:srgbClr val="0B5C78"/>
          </a:solidFill>
          <a:ln w="12700">
            <a:noFill/>
            <a:miter lim="800000"/>
            <a:headEnd/>
            <a:tailEnd/>
          </a:ln>
          <a:effectLst>
            <a:innerShdw blurRad="63500" dist="50800" dir="2700000">
              <a:prstClr val="black">
                <a:alpha val="50000"/>
              </a:prstClr>
            </a:inn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rPr>
              <a:t>Europe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rPr>
              <a:t>2 facilities</a:t>
            </a:r>
            <a:endParaRPr kumimoji="0" lang="en-US" sz="900" b="1" i="0" u="none" strike="noStrike" kern="1200" cap="none" spc="0" normalizeH="0" baseline="3000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endParaRPr>
          </a:p>
        </p:txBody>
      </p:sp>
      <p:sp>
        <p:nvSpPr>
          <p:cNvPr id="64" name="Text Box 2780"/>
          <p:cNvSpPr txBox="1">
            <a:spLocks noChangeArrowheads="1"/>
          </p:cNvSpPr>
          <p:nvPr/>
        </p:nvSpPr>
        <p:spPr bwMode="auto">
          <a:xfrm>
            <a:off x="2472523" y="2679728"/>
            <a:ext cx="1143684" cy="369332"/>
          </a:xfrm>
          <a:prstGeom prst="rect">
            <a:avLst/>
          </a:prstGeom>
          <a:solidFill>
            <a:srgbClr val="0B5C78"/>
          </a:solidFill>
          <a:ln w="12700">
            <a:noFill/>
            <a:miter lim="800000"/>
            <a:headEnd/>
            <a:tailEnd/>
          </a:ln>
          <a:effectLst>
            <a:innerShdw blurRad="63500" dist="50800" dir="2700000">
              <a:prstClr val="black">
                <a:alpha val="50000"/>
              </a:prstClr>
            </a:inn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rPr>
              <a:t>North America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rPr>
              <a:t>32 facilities</a:t>
            </a:r>
          </a:p>
        </p:txBody>
      </p:sp>
      <p:sp>
        <p:nvSpPr>
          <p:cNvPr id="67" name="Text Box 2781"/>
          <p:cNvSpPr txBox="1">
            <a:spLocks noChangeArrowheads="1"/>
          </p:cNvSpPr>
          <p:nvPr/>
        </p:nvSpPr>
        <p:spPr bwMode="auto">
          <a:xfrm>
            <a:off x="7162800" y="2679728"/>
            <a:ext cx="1019138" cy="369332"/>
          </a:xfrm>
          <a:prstGeom prst="rect">
            <a:avLst/>
          </a:prstGeom>
          <a:solidFill>
            <a:srgbClr val="0B5C78"/>
          </a:solidFill>
          <a:ln w="12700">
            <a:noFill/>
            <a:miter lim="800000"/>
            <a:headEnd/>
            <a:tailEnd/>
          </a:ln>
          <a:effectLst>
            <a:innerShdw blurRad="63500" dist="50800" dir="2700000">
              <a:prstClr val="black">
                <a:alpha val="50000"/>
              </a:prstClr>
            </a:inn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rPr>
              <a:t>China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rPr>
              <a:t>1 facility </a:t>
            </a:r>
          </a:p>
        </p:txBody>
      </p:sp>
      <p:sp>
        <p:nvSpPr>
          <p:cNvPr id="68" name="Text Box 2782"/>
          <p:cNvSpPr txBox="1">
            <a:spLocks noChangeArrowheads="1"/>
          </p:cNvSpPr>
          <p:nvPr/>
        </p:nvSpPr>
        <p:spPr bwMode="auto">
          <a:xfrm>
            <a:off x="7162800" y="4547159"/>
            <a:ext cx="1019138" cy="369332"/>
          </a:xfrm>
          <a:prstGeom prst="rect">
            <a:avLst/>
          </a:prstGeom>
          <a:solidFill>
            <a:srgbClr val="0B5C78"/>
          </a:solidFill>
          <a:ln w="12700">
            <a:noFill/>
            <a:miter lim="800000"/>
            <a:headEnd/>
            <a:tailEnd/>
          </a:ln>
          <a:effectLst>
            <a:innerShdw blurRad="63500" dist="50800" dir="2700000">
              <a:prstClr val="black">
                <a:alpha val="50000"/>
              </a:prstClr>
            </a:inn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rPr>
              <a:t>Australasia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rPr>
              <a:t>9 facilities</a:t>
            </a:r>
          </a:p>
        </p:txBody>
      </p:sp>
      <p:grpSp>
        <p:nvGrpSpPr>
          <p:cNvPr id="6" name="Group 5"/>
          <p:cNvGrpSpPr/>
          <p:nvPr/>
        </p:nvGrpSpPr>
        <p:grpSpPr>
          <a:xfrm>
            <a:off x="5062577" y="5512019"/>
            <a:ext cx="2350655" cy="660181"/>
            <a:chOff x="5062577" y="5435819"/>
            <a:chExt cx="2350655" cy="660181"/>
          </a:xfrm>
        </p:grpSpPr>
        <p:sp>
          <p:nvSpPr>
            <p:cNvPr id="56" name="Rectangle 1405"/>
            <p:cNvSpPr>
              <a:spLocks noChangeArrowheads="1"/>
            </p:cNvSpPr>
            <p:nvPr/>
          </p:nvSpPr>
          <p:spPr bwMode="white">
            <a:xfrm>
              <a:off x="5181600" y="5435819"/>
              <a:ext cx="2231632" cy="660181"/>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Arial"/>
                  <a:ea typeface="MS PGothic" pitchFamily="34" charset="-128"/>
                  <a:cs typeface="+mn-cs"/>
                </a:rPr>
                <a:t>Carbon Materials and Chemicals</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Arial"/>
                  <a:ea typeface="MS PGothic" pitchFamily="34" charset="-128"/>
                  <a:cs typeface="+mn-cs"/>
                </a:rPr>
                <a:t>Railroad and Utility Products and Services</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Arial"/>
                  <a:ea typeface="MS PGothic" pitchFamily="34" charset="-128"/>
                  <a:cs typeface="+mn-cs"/>
                </a:rPr>
                <a:t>Performance Chemicals</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ja-JP" sz="900" b="0" i="0" u="none" strike="noStrike" kern="1200" cap="none" spc="0" normalizeH="0" baseline="0" noProof="0" dirty="0">
                  <a:ln>
                    <a:noFill/>
                  </a:ln>
                  <a:solidFill>
                    <a:prstClr val="black"/>
                  </a:solidFill>
                  <a:effectLst/>
                  <a:uLnTx/>
                  <a:uFillTx/>
                  <a:latin typeface="Arial"/>
                  <a:ea typeface="MS PGothic" pitchFamily="34" charset="-128"/>
                  <a:cs typeface="+mn-cs"/>
                </a:rPr>
                <a:t>UIP</a:t>
              </a:r>
            </a:p>
          </p:txBody>
        </p:sp>
        <p:sp>
          <p:nvSpPr>
            <p:cNvPr id="5" name="Oval 4"/>
            <p:cNvSpPr/>
            <p:nvPr/>
          </p:nvSpPr>
          <p:spPr bwMode="auto">
            <a:xfrm>
              <a:off x="5062577" y="5495151"/>
              <a:ext cx="84098" cy="84098"/>
            </a:xfrm>
            <a:prstGeom prst="ellipse">
              <a:avLst/>
            </a:prstGeom>
            <a:solidFill>
              <a:srgbClr val="FF00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B5C78"/>
                </a:solidFill>
                <a:effectLst/>
                <a:uLnTx/>
                <a:uFillTx/>
                <a:latin typeface="Arial" pitchFamily="34" charset="0"/>
                <a:ea typeface="+mn-ea"/>
                <a:cs typeface="+mn-cs"/>
              </a:endParaRPr>
            </a:p>
          </p:txBody>
        </p:sp>
        <p:sp>
          <p:nvSpPr>
            <p:cNvPr id="69" name="Oval 68"/>
            <p:cNvSpPr/>
            <p:nvPr/>
          </p:nvSpPr>
          <p:spPr bwMode="auto">
            <a:xfrm>
              <a:off x="5062577" y="5653114"/>
              <a:ext cx="84098" cy="84098"/>
            </a:xfrm>
            <a:prstGeom prst="ellipse">
              <a:avLst/>
            </a:prstGeom>
            <a:solidFill>
              <a:srgbClr val="FFFF00"/>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B5C78"/>
                </a:solidFill>
                <a:effectLst/>
                <a:uLnTx/>
                <a:uFillTx/>
                <a:latin typeface="Arial" pitchFamily="34" charset="0"/>
                <a:ea typeface="+mn-ea"/>
                <a:cs typeface="+mn-cs"/>
              </a:endParaRPr>
            </a:p>
          </p:txBody>
        </p:sp>
        <p:sp>
          <p:nvSpPr>
            <p:cNvPr id="70" name="Oval 69"/>
            <p:cNvSpPr/>
            <p:nvPr/>
          </p:nvSpPr>
          <p:spPr bwMode="auto">
            <a:xfrm>
              <a:off x="5062577" y="5811077"/>
              <a:ext cx="84098" cy="84098"/>
            </a:xfrm>
            <a:prstGeom prst="ellipse">
              <a:avLst/>
            </a:prstGeom>
            <a:solidFill>
              <a:schemeClr val="accent2"/>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B5C78"/>
                </a:solidFill>
                <a:effectLst/>
                <a:uLnTx/>
                <a:uFillTx/>
                <a:latin typeface="Arial" pitchFamily="34" charset="0"/>
                <a:ea typeface="+mn-ea"/>
                <a:cs typeface="+mn-cs"/>
              </a:endParaRPr>
            </a:p>
          </p:txBody>
        </p:sp>
        <p:sp>
          <p:nvSpPr>
            <p:cNvPr id="74" name="Oval 73"/>
            <p:cNvSpPr/>
            <p:nvPr/>
          </p:nvSpPr>
          <p:spPr bwMode="auto">
            <a:xfrm>
              <a:off x="5062577" y="5969040"/>
              <a:ext cx="84098" cy="84098"/>
            </a:xfrm>
            <a:prstGeom prst="ellipse">
              <a:avLst/>
            </a:prstGeom>
            <a:solidFill>
              <a:srgbClr val="EA7407"/>
            </a:solidFill>
            <a:ln w="9525"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B5C78"/>
                </a:solidFill>
                <a:effectLst/>
                <a:uLnTx/>
                <a:uFillTx/>
                <a:latin typeface="Arial" pitchFamily="34" charset="0"/>
                <a:ea typeface="+mn-ea"/>
                <a:cs typeface="+mn-cs"/>
              </a:endParaRPr>
            </a:p>
          </p:txBody>
        </p:sp>
      </p:grpSp>
      <p:sp>
        <p:nvSpPr>
          <p:cNvPr id="23" name="TextBox 22">
            <a:extLst>
              <a:ext uri="{FF2B5EF4-FFF2-40B4-BE49-F238E27FC236}">
                <a16:creationId xmlns:a16="http://schemas.microsoft.com/office/drawing/2014/main" id="{2833E2B6-97C6-4A12-8DED-5CD83DC3ABEB}"/>
              </a:ext>
            </a:extLst>
          </p:cNvPr>
          <p:cNvSpPr txBox="1"/>
          <p:nvPr/>
        </p:nvSpPr>
        <p:spPr>
          <a:xfrm>
            <a:off x="381000" y="1348026"/>
            <a:ext cx="7315200" cy="861774"/>
          </a:xfrm>
          <a:prstGeom prst="rect">
            <a:avLst/>
          </a:prstGeom>
          <a:noFill/>
        </p:spPr>
        <p:txBody>
          <a:bodyPr wrap="square" lIns="0" rtlCol="0">
            <a:spAutoFit/>
          </a:bodyPr>
          <a:lstStyle/>
          <a:p>
            <a:pPr marL="173038" indent="-173038" algn="l" defTabSz="1019175">
              <a:lnSpc>
                <a:spcPts val="1800"/>
              </a:lnSpc>
              <a:spcBef>
                <a:spcPts val="0"/>
              </a:spcBef>
              <a:spcAft>
                <a:spcPts val="300"/>
              </a:spcAft>
              <a:buClr>
                <a:srgbClr val="65B24A"/>
              </a:buClr>
              <a:buSzPct val="100000"/>
              <a:buFont typeface="Arial"/>
              <a:buChar char="•"/>
              <a:defRPr/>
            </a:pPr>
            <a:r>
              <a:rPr lang="en-US" sz="1200" dirty="0">
                <a:solidFill>
                  <a:srgbClr val="01617A"/>
                </a:solidFill>
                <a:latin typeface="Arial"/>
              </a:rPr>
              <a:t>Well positioned to capitalize on strong market presence</a:t>
            </a:r>
          </a:p>
          <a:p>
            <a:pPr marL="173038" indent="-173038" algn="l" defTabSz="1019175">
              <a:lnSpc>
                <a:spcPts val="1800"/>
              </a:lnSpc>
              <a:spcBef>
                <a:spcPts val="0"/>
              </a:spcBef>
              <a:spcAft>
                <a:spcPts val="300"/>
              </a:spcAft>
              <a:buClr>
                <a:srgbClr val="65B24A"/>
              </a:buClr>
              <a:buSzPct val="100000"/>
              <a:buFont typeface="Arial"/>
              <a:buChar char="•"/>
              <a:defRPr/>
            </a:pPr>
            <a:r>
              <a:rPr lang="en-US" sz="1200" dirty="0">
                <a:solidFill>
                  <a:srgbClr val="01617A"/>
                </a:solidFill>
                <a:latin typeface="Arial"/>
              </a:rPr>
              <a:t>Significantly improved efficiency; consolidated coal tar distillation facilities from 11 to 4 (2014-2016)</a:t>
            </a:r>
          </a:p>
          <a:p>
            <a:pPr marL="173038" indent="-173038" algn="l" defTabSz="1019175">
              <a:lnSpc>
                <a:spcPts val="1800"/>
              </a:lnSpc>
              <a:spcBef>
                <a:spcPts val="0"/>
              </a:spcBef>
              <a:spcAft>
                <a:spcPts val="300"/>
              </a:spcAft>
              <a:buClr>
                <a:srgbClr val="65B24A"/>
              </a:buClr>
              <a:buSzPct val="100000"/>
              <a:buFont typeface="Arial"/>
              <a:buChar char="•"/>
              <a:defRPr/>
            </a:pPr>
            <a:r>
              <a:rPr lang="en-US" sz="1200" dirty="0">
                <a:solidFill>
                  <a:srgbClr val="01617A"/>
                </a:solidFill>
                <a:latin typeface="Arial"/>
              </a:rPr>
              <a:t>CMC processes coal tar into creosote consumed by RUPS for treatment of railroad crossties</a:t>
            </a:r>
          </a:p>
        </p:txBody>
      </p:sp>
      <p:pic>
        <p:nvPicPr>
          <p:cNvPr id="3" name="Picture 2">
            <a:extLst>
              <a:ext uri="{FF2B5EF4-FFF2-40B4-BE49-F238E27FC236}">
                <a16:creationId xmlns:a16="http://schemas.microsoft.com/office/drawing/2014/main" id="{3AD86604-AF88-4826-9E21-0AD2B2A588C9}"/>
              </a:ext>
            </a:extLst>
          </p:cNvPr>
          <p:cNvPicPr>
            <a:picLocks noChangeAspect="1"/>
          </p:cNvPicPr>
          <p:nvPr/>
        </p:nvPicPr>
        <p:blipFill>
          <a:blip r:embed="rId5"/>
          <a:stretch>
            <a:fillRect/>
          </a:stretch>
        </p:blipFill>
        <p:spPr>
          <a:xfrm>
            <a:off x="304802" y="2282739"/>
            <a:ext cx="1828799" cy="1996965"/>
          </a:xfrm>
          <a:prstGeom prst="rect">
            <a:avLst/>
          </a:prstGeom>
        </p:spPr>
      </p:pic>
      <p:pic>
        <p:nvPicPr>
          <p:cNvPr id="7" name="Picture 6">
            <a:extLst>
              <a:ext uri="{FF2B5EF4-FFF2-40B4-BE49-F238E27FC236}">
                <a16:creationId xmlns:a16="http://schemas.microsoft.com/office/drawing/2014/main" id="{CBEA3107-50BD-4159-9B95-DAB545C239C3}"/>
              </a:ext>
            </a:extLst>
          </p:cNvPr>
          <p:cNvPicPr>
            <a:picLocks noChangeAspect="1"/>
          </p:cNvPicPr>
          <p:nvPr/>
        </p:nvPicPr>
        <p:blipFill>
          <a:blip r:embed="rId6"/>
          <a:stretch>
            <a:fillRect/>
          </a:stretch>
        </p:blipFill>
        <p:spPr>
          <a:xfrm>
            <a:off x="304801" y="4364625"/>
            <a:ext cx="1828799" cy="1749668"/>
          </a:xfrm>
          <a:prstGeom prst="rect">
            <a:avLst/>
          </a:prstGeom>
        </p:spPr>
      </p:pic>
      <p:sp>
        <p:nvSpPr>
          <p:cNvPr id="8" name="Title 7"/>
          <p:cNvSpPr>
            <a:spLocks noGrp="1"/>
          </p:cNvSpPr>
          <p:nvPr>
            <p:ph type="title"/>
          </p:nvPr>
        </p:nvSpPr>
        <p:spPr/>
        <p:txBody>
          <a:bodyPr/>
          <a:lstStyle/>
          <a:p>
            <a:r>
              <a:rPr lang="en-US" altLang="ja-JP" dirty="0">
                <a:ea typeface="MS PGothic" pitchFamily="34" charset="-128"/>
              </a:rPr>
              <a:t>Vertically Integrated;</a:t>
            </a:r>
            <a:br>
              <a:rPr lang="en-US" altLang="ja-JP" dirty="0">
                <a:ea typeface="MS PGothic" pitchFamily="34" charset="-128"/>
              </a:rPr>
            </a:br>
            <a:r>
              <a:rPr lang="en-US" altLang="ja-JP" dirty="0">
                <a:ea typeface="MS PGothic" pitchFamily="34" charset="-128"/>
              </a:rPr>
              <a:t>Strategically Located Footprint</a:t>
            </a:r>
            <a:endParaRPr lang="en-US" dirty="0"/>
          </a:p>
        </p:txBody>
      </p:sp>
      <p:sp>
        <p:nvSpPr>
          <p:cNvPr id="10" name="Slide Number Placeholder 9"/>
          <p:cNvSpPr>
            <a:spLocks noGrp="1"/>
          </p:cNvSpPr>
          <p:nvPr>
            <p:ph type="sldNum" sz="quarter" idx="10"/>
          </p:nvPr>
        </p:nvSpPr>
        <p:spPr/>
        <p:txBody>
          <a:bodyPr/>
          <a:lstStyle/>
          <a:p>
            <a:pPr>
              <a:defRPr/>
            </a:pPr>
            <a:fld id="{3E5870CC-03EC-45FE-9E2B-5900AC3A0E0D}" type="slidenum">
              <a:rPr lang="en-US" smtClean="0"/>
              <a:pPr>
                <a:defRPr/>
              </a:pPr>
              <a:t>15</a:t>
            </a:fld>
            <a:endParaRPr lang="en-US" dirty="0"/>
          </a:p>
        </p:txBody>
      </p:sp>
      <p:sp>
        <p:nvSpPr>
          <p:cNvPr id="24" name="Text Box 2780"/>
          <p:cNvSpPr txBox="1">
            <a:spLocks noChangeArrowheads="1"/>
          </p:cNvSpPr>
          <p:nvPr/>
        </p:nvSpPr>
        <p:spPr bwMode="auto">
          <a:xfrm>
            <a:off x="3200400" y="4419600"/>
            <a:ext cx="1143684" cy="369332"/>
          </a:xfrm>
          <a:prstGeom prst="rect">
            <a:avLst/>
          </a:prstGeom>
          <a:solidFill>
            <a:srgbClr val="0B5C78"/>
          </a:solidFill>
          <a:ln w="12700">
            <a:noFill/>
            <a:miter lim="800000"/>
            <a:headEnd/>
            <a:tailEnd/>
          </a:ln>
          <a:effectLst>
            <a:innerShdw blurRad="63500" dist="50800" dir="2700000">
              <a:prstClr val="black">
                <a:alpha val="50000"/>
              </a:prstClr>
            </a:innerShdw>
          </a:effec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sng"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rPr>
              <a:t>South America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charset="0"/>
                <a:ea typeface="MS PGothic" pitchFamily="34" charset="-128"/>
                <a:cs typeface="+mn-cs"/>
              </a:rPr>
              <a:t>2 facilities *</a:t>
            </a:r>
          </a:p>
        </p:txBody>
      </p:sp>
      <p:sp>
        <p:nvSpPr>
          <p:cNvPr id="11" name="TextBox 10"/>
          <p:cNvSpPr txBox="1"/>
          <p:nvPr/>
        </p:nvSpPr>
        <p:spPr>
          <a:xfrm>
            <a:off x="3124200" y="5290234"/>
            <a:ext cx="1337477" cy="215444"/>
          </a:xfrm>
          <a:prstGeom prst="rect">
            <a:avLst/>
          </a:prstGeom>
          <a:noFill/>
        </p:spPr>
        <p:txBody>
          <a:bodyPr wrap="square" rtlCol="0">
            <a:spAutoFit/>
          </a:bodyPr>
          <a:lstStyle/>
          <a:p>
            <a:pPr algn="ctr"/>
            <a:r>
              <a:rPr lang="en-US" altLang="ja-JP" sz="800" i="1" dirty="0">
                <a:solidFill>
                  <a:prstClr val="black"/>
                </a:solidFill>
                <a:latin typeface="Arial"/>
                <a:ea typeface="MS PGothic" pitchFamily="34" charset="-128"/>
              </a:rPr>
              <a:t>* Toll producing facilities</a:t>
            </a:r>
            <a:endParaRPr lang="en-US" sz="800" i="1" dirty="0"/>
          </a:p>
        </p:txBody>
      </p:sp>
    </p:spTree>
    <p:custDataLst>
      <p:tags r:id="rId1"/>
    </p:custDataLst>
    <p:extLst>
      <p:ext uri="{BB962C8B-B14F-4D97-AF65-F5344CB8AC3E}">
        <p14:creationId xmlns:p14="http://schemas.microsoft.com/office/powerpoint/2010/main" val="1972826861"/>
      </p:ext>
    </p:extLst>
  </p:cSld>
  <p:clrMapOvr>
    <a:masterClrMapping/>
  </p:clrMapOvr>
  <p:transition>
    <p:cover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MASTER_ITEMTitle"/>
          <p:cNvSpPr>
            <a:spLocks noGrp="1" noChangeArrowheads="1"/>
          </p:cNvSpPr>
          <p:nvPr>
            <p:ph type="title"/>
            <p:custDataLst>
              <p:tags r:id="rId2"/>
            </p:custDataLst>
          </p:nvPr>
        </p:nvSpPr>
        <p:spPr>
          <a:xfrm>
            <a:off x="372483" y="315278"/>
            <a:ext cx="7323717" cy="809625"/>
          </a:xfrm>
        </p:spPr>
        <p:txBody>
          <a:bodyPr/>
          <a:lstStyle/>
          <a:p>
            <a:pPr eaLnBrk="1" hangingPunct="1"/>
            <a:r>
              <a:rPr lang="en-US" altLang="ja-JP" sz="2600" dirty="0">
                <a:ea typeface="MS PGothic" pitchFamily="34" charset="-128"/>
              </a:rPr>
              <a:t>Railroad &amp; Utility Products and Services:</a:t>
            </a:r>
            <a:br>
              <a:rPr lang="en-US" altLang="ja-JP" sz="2600" dirty="0">
                <a:ea typeface="MS PGothic" pitchFamily="34" charset="-128"/>
              </a:rPr>
            </a:br>
            <a:r>
              <a:rPr lang="en-US" altLang="ja-JP" sz="2600" dirty="0">
                <a:ea typeface="MS PGothic" pitchFamily="34" charset="-128"/>
              </a:rPr>
              <a:t>Near-Term Challenges; Improving in 2H 2018</a:t>
            </a:r>
          </a:p>
        </p:txBody>
      </p:sp>
      <p:sp>
        <p:nvSpPr>
          <p:cNvPr id="5" name="TextBox 4"/>
          <p:cNvSpPr txBox="1"/>
          <p:nvPr/>
        </p:nvSpPr>
        <p:spPr>
          <a:xfrm>
            <a:off x="685800" y="1573173"/>
            <a:ext cx="7704717" cy="4370427"/>
          </a:xfrm>
          <a:prstGeom prst="rect">
            <a:avLst/>
          </a:prstGeom>
          <a:noFill/>
        </p:spPr>
        <p:txBody>
          <a:bodyPr wrap="square" lIns="0" rtlCol="0">
            <a:spAutoFit/>
          </a:bodyPr>
          <a:lstStyle/>
          <a:p>
            <a:pPr marL="173038" lvl="1" indent="-173038" algn="l" defTabSz="1019175">
              <a:spcBef>
                <a:spcPts val="0"/>
              </a:spcBef>
              <a:spcAft>
                <a:spcPts val="600"/>
              </a:spcAft>
              <a:buClr>
                <a:schemeClr val="accent2"/>
              </a:buClr>
              <a:buSzPct val="100000"/>
              <a:buFont typeface="Arial"/>
              <a:buChar char="•"/>
              <a:defRPr/>
            </a:pPr>
            <a:r>
              <a:rPr lang="en-US" sz="1400" dirty="0"/>
              <a:t>Longer-term outlook remains solid for railroads and overall economy; continue to monitor potential threats including potential trade disputes (</a:t>
            </a:r>
            <a:r>
              <a:rPr lang="en-US" sz="1400" i="1" dirty="0"/>
              <a:t>Source: Association of American Railroads</a:t>
            </a:r>
            <a:r>
              <a:rPr lang="en-US" sz="1400" dirty="0"/>
              <a:t>)</a:t>
            </a:r>
          </a:p>
          <a:p>
            <a:pPr marL="742950" lvl="2" indent="-285750" algn="l" defTabSz="1019175">
              <a:spcBef>
                <a:spcPts val="0"/>
              </a:spcBef>
              <a:spcAft>
                <a:spcPts val="600"/>
              </a:spcAft>
              <a:buClr>
                <a:schemeClr val="accent2"/>
              </a:buClr>
              <a:buSzPct val="100000"/>
              <a:buFont typeface="Wingdings" panose="05000000000000000000" pitchFamily="2" charset="2"/>
              <a:buChar char="ü"/>
              <a:defRPr/>
            </a:pPr>
            <a:r>
              <a:rPr lang="en-US" sz="1400" dirty="0"/>
              <a:t>14 of 20 primary commodity categories achieved carload gains in June; 3rd</a:t>
            </a:r>
            <a:r>
              <a:rPr lang="en-US" sz="1400" baseline="30000" dirty="0"/>
              <a:t> </a:t>
            </a:r>
            <a:r>
              <a:rPr lang="en-US" sz="1400" dirty="0"/>
              <a:t>consecutive month with ≥ 14 categories were up; longest streak since late 2014</a:t>
            </a:r>
          </a:p>
          <a:p>
            <a:pPr marL="742950" lvl="2" indent="-285750" algn="l" defTabSz="1019175">
              <a:spcBef>
                <a:spcPts val="0"/>
              </a:spcBef>
              <a:spcAft>
                <a:spcPts val="600"/>
              </a:spcAft>
              <a:buClr>
                <a:schemeClr val="accent2"/>
              </a:buClr>
              <a:buSzPct val="100000"/>
              <a:buFont typeface="Wingdings" panose="05000000000000000000" pitchFamily="2" charset="2"/>
              <a:buChar char="ü"/>
              <a:defRPr/>
            </a:pPr>
            <a:r>
              <a:rPr lang="en-US" sz="1400" dirty="0"/>
              <a:t>Year-to-date 6/30/18 compared to prior year period: total U.S. carload traffic higher by 1.3%; intermodal units increased 6.0%; total combined U.S. traffic up 3.7%</a:t>
            </a:r>
          </a:p>
          <a:p>
            <a:pPr marL="285750" lvl="1" indent="-285750" algn="l" defTabSz="1019175">
              <a:spcBef>
                <a:spcPts val="0"/>
              </a:spcBef>
              <a:spcAft>
                <a:spcPts val="600"/>
              </a:spcAft>
              <a:buClr>
                <a:schemeClr val="accent2"/>
              </a:buClr>
              <a:buSzPct val="100000"/>
              <a:buFont typeface="Arial" panose="020B0604020202020204" pitchFamily="34" charset="0"/>
              <a:buChar char="•"/>
              <a:defRPr/>
            </a:pPr>
            <a:r>
              <a:rPr lang="en-US" sz="1400" dirty="0"/>
              <a:t>Managing near-term challenges; expecting Q3 2018 to show profitability improvement for first time in 8 quarters; forecasting higher profitability year-over-year in 2018</a:t>
            </a:r>
          </a:p>
          <a:p>
            <a:pPr marL="742950" lvl="2" indent="-285750" algn="l" defTabSz="1019175">
              <a:spcBef>
                <a:spcPts val="0"/>
              </a:spcBef>
              <a:spcAft>
                <a:spcPts val="600"/>
              </a:spcAft>
              <a:buClr>
                <a:schemeClr val="accent2"/>
              </a:buClr>
              <a:buSzPct val="100000"/>
              <a:buFont typeface="Wingdings" panose="05000000000000000000" pitchFamily="2" charset="2"/>
              <a:buChar char="ü"/>
              <a:defRPr/>
            </a:pPr>
            <a:r>
              <a:rPr lang="en-US" sz="1400" dirty="0"/>
              <a:t>Demand from Class I railroads remains at relatively low levels</a:t>
            </a:r>
          </a:p>
          <a:p>
            <a:pPr marL="742950" lvl="2" indent="-285750" algn="l" defTabSz="1019175">
              <a:spcBef>
                <a:spcPts val="0"/>
              </a:spcBef>
              <a:spcAft>
                <a:spcPts val="600"/>
              </a:spcAft>
              <a:buClr>
                <a:schemeClr val="accent2"/>
              </a:buClr>
              <a:buSzPct val="100000"/>
              <a:buFont typeface="Wingdings" panose="05000000000000000000" pitchFamily="2" charset="2"/>
              <a:buChar char="ü"/>
              <a:defRPr/>
            </a:pPr>
            <a:r>
              <a:rPr lang="en-US" sz="1400" dirty="0"/>
              <a:t>Rising raw material costs; demand for crossties at much higher level than current supply </a:t>
            </a:r>
            <a:r>
              <a:rPr lang="en-US" sz="1400" i="1" dirty="0"/>
              <a:t>(Source: Hardwood Market Report</a:t>
            </a:r>
            <a:r>
              <a:rPr lang="en-US" sz="1400" dirty="0"/>
              <a:t>)</a:t>
            </a:r>
          </a:p>
          <a:p>
            <a:pPr marL="742950" lvl="2" indent="-285750" algn="l" defTabSz="1019175">
              <a:spcBef>
                <a:spcPts val="0"/>
              </a:spcBef>
              <a:spcAft>
                <a:spcPts val="600"/>
              </a:spcAft>
              <a:buClr>
                <a:schemeClr val="accent2"/>
              </a:buClr>
              <a:buSzPct val="100000"/>
              <a:buFont typeface="Wingdings" panose="05000000000000000000" pitchFamily="2" charset="2"/>
              <a:buChar char="ü"/>
              <a:defRPr/>
            </a:pPr>
            <a:r>
              <a:rPr lang="en-US" sz="1400" dirty="0"/>
              <a:t>Crosstie inventories declined for 13 consecutive months; tie purchases expected to weaken further in 2018 (</a:t>
            </a:r>
            <a:r>
              <a:rPr lang="en-US" sz="1400" i="1" dirty="0"/>
              <a:t>Source: Railway Tie Association</a:t>
            </a:r>
            <a:r>
              <a:rPr lang="en-US" sz="1400" dirty="0"/>
              <a:t>)</a:t>
            </a:r>
          </a:p>
          <a:p>
            <a:pPr marL="742950" lvl="2" indent="-285750" algn="l" defTabSz="1019175">
              <a:spcBef>
                <a:spcPts val="0"/>
              </a:spcBef>
              <a:spcAft>
                <a:spcPts val="600"/>
              </a:spcAft>
              <a:buClr>
                <a:schemeClr val="accent2"/>
              </a:buClr>
              <a:buSzPct val="100000"/>
              <a:buFont typeface="Wingdings" panose="05000000000000000000" pitchFamily="2" charset="2"/>
              <a:buChar char="ü"/>
              <a:defRPr/>
            </a:pPr>
            <a:r>
              <a:rPr lang="en-US" sz="1400" dirty="0"/>
              <a:t>MAER and UIP integration teams evaluating opportunities to leverage our combined treating and distribution network</a:t>
            </a:r>
          </a:p>
          <a:p>
            <a:pPr marL="285750" lvl="1" indent="-285750" algn="l" defTabSz="1019175">
              <a:spcBef>
                <a:spcPts val="0"/>
              </a:spcBef>
              <a:spcAft>
                <a:spcPts val="600"/>
              </a:spcAft>
              <a:buClr>
                <a:schemeClr val="accent2"/>
              </a:buClr>
              <a:buSzPct val="100000"/>
              <a:buFont typeface="Arial" panose="020B0604020202020204" pitchFamily="34" charset="0"/>
              <a:buChar char="•"/>
              <a:defRPr/>
            </a:pPr>
            <a:r>
              <a:rPr lang="en-US" sz="1400" dirty="0"/>
              <a:t>Providing end-to-end sustainable supply solution to customer base; helping railroad customers improve sustainability profile by responsibly disposing treated tie waste</a:t>
            </a:r>
          </a:p>
        </p:txBody>
      </p:sp>
      <p:sp>
        <p:nvSpPr>
          <p:cNvPr id="3" name="Slide Number Placeholder 2"/>
          <p:cNvSpPr>
            <a:spLocks noGrp="1"/>
          </p:cNvSpPr>
          <p:nvPr>
            <p:ph type="sldNum" sz="quarter" idx="10"/>
          </p:nvPr>
        </p:nvSpPr>
        <p:spPr/>
        <p:txBody>
          <a:bodyPr/>
          <a:lstStyle/>
          <a:p>
            <a:pPr>
              <a:defRPr/>
            </a:pPr>
            <a:fld id="{5F7964B8-082A-4F78-9251-7069D0BD0F30}" type="slidenum">
              <a:rPr lang="en-US" smtClean="0"/>
              <a:pPr>
                <a:defRPr/>
              </a:pPr>
              <a:t>16</a:t>
            </a:fld>
            <a:endParaRPr lang="en-US" dirty="0"/>
          </a:p>
        </p:txBody>
      </p:sp>
    </p:spTree>
    <p:custDataLst>
      <p:tags r:id="rId1"/>
    </p:custDataLst>
    <p:extLst>
      <p:ext uri="{BB962C8B-B14F-4D97-AF65-F5344CB8AC3E}">
        <p14:creationId xmlns:p14="http://schemas.microsoft.com/office/powerpoint/2010/main" val="2552919099"/>
      </p:ext>
    </p:extLst>
  </p:cSld>
  <p:clrMapOvr>
    <a:masterClrMapping/>
  </p:clrMapOvr>
  <p:transition>
    <p:cover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4648199" y="1434583"/>
            <a:ext cx="4151313" cy="472501"/>
          </a:xfrm>
          <a:prstGeom prst="rect">
            <a:avLst/>
          </a:prstGeom>
          <a:solidFill>
            <a:srgbClr val="0B5C78"/>
          </a:solidFill>
          <a:ln w="25400">
            <a:noFill/>
            <a:miter lim="800000"/>
            <a:headEnd/>
            <a:tailEnd/>
          </a:ln>
          <a:effectLst>
            <a:innerShdw blurRad="63500" dist="50800" dir="2700000">
              <a:prstClr val="black">
                <a:alpha val="50000"/>
              </a:prstClr>
            </a:innerShdw>
          </a:effectLst>
        </p:spPr>
        <p:txBody>
          <a:bodyPr lIns="100895" tIns="50447" rIns="100895" bIns="50447" anchor="ctr" anchorCtr="1"/>
          <a:lstStyle/>
          <a:p>
            <a:pPr algn="ctr">
              <a:lnSpc>
                <a:spcPct val="85000"/>
              </a:lnSpc>
              <a:spcBef>
                <a:spcPct val="25000"/>
              </a:spcBef>
              <a:defRPr/>
            </a:pPr>
            <a:r>
              <a:rPr lang="en-US" sz="1400" b="1" dirty="0">
                <a:solidFill>
                  <a:srgbClr val="FFFFFF"/>
                </a:solidFill>
                <a:effectLst>
                  <a:outerShdw blurRad="38100" dist="38100" dir="2700000" algn="tl">
                    <a:srgbClr val="000000">
                      <a:alpha val="43137"/>
                    </a:srgbClr>
                  </a:outerShdw>
                </a:effectLst>
                <a:latin typeface="Arial"/>
              </a:rPr>
              <a:t>U.S. Homeowner Improvements &amp; Repairs</a:t>
            </a:r>
          </a:p>
        </p:txBody>
      </p:sp>
      <p:sp>
        <p:nvSpPr>
          <p:cNvPr id="26" name="TextBox 25"/>
          <p:cNvSpPr txBox="1"/>
          <p:nvPr/>
        </p:nvSpPr>
        <p:spPr>
          <a:xfrm>
            <a:off x="381000" y="2154972"/>
            <a:ext cx="3987612" cy="4016484"/>
          </a:xfrm>
          <a:prstGeom prst="rect">
            <a:avLst/>
          </a:prstGeom>
          <a:noFill/>
        </p:spPr>
        <p:txBody>
          <a:bodyPr wrap="square" lIns="0" rtlCol="0">
            <a:spAutoFit/>
          </a:bodyPr>
          <a:lstStyle/>
          <a:p>
            <a:pPr marL="117475" lvl="0" indent="-117475" algn="l">
              <a:spcAft>
                <a:spcPts val="600"/>
              </a:spcAft>
              <a:buClr>
                <a:schemeClr val="accent2"/>
              </a:buClr>
              <a:buFont typeface="Arial" panose="020B0604020202020204" pitchFamily="34" charset="0"/>
              <a:buChar char="•"/>
            </a:pPr>
            <a:r>
              <a:rPr lang="en-US" sz="1100" dirty="0">
                <a:solidFill>
                  <a:srgbClr val="0B5C78"/>
                </a:solidFill>
              </a:rPr>
              <a:t>Market for existing homes continues to show mixed signals</a:t>
            </a:r>
          </a:p>
          <a:p>
            <a:pPr marL="396875" lvl="1" indent="-171450" algn="l">
              <a:spcAft>
                <a:spcPts val="600"/>
              </a:spcAft>
              <a:buClr>
                <a:schemeClr val="accent2"/>
              </a:buClr>
              <a:buFont typeface="Wingdings" panose="05000000000000000000" pitchFamily="2" charset="2"/>
              <a:buChar char="ü"/>
            </a:pPr>
            <a:r>
              <a:rPr lang="en-US" sz="1100" dirty="0">
                <a:solidFill>
                  <a:srgbClr val="0B5C78"/>
                </a:solidFill>
              </a:rPr>
              <a:t>S</a:t>
            </a:r>
            <a:r>
              <a:rPr lang="en-US" sz="1100" dirty="0"/>
              <a:t>evere shortage in existing homes inventory and fewer homes being sold but homeowners continue to spend on remodeling and improvement projects</a:t>
            </a:r>
          </a:p>
          <a:p>
            <a:pPr marL="396875" lvl="1" indent="-171450" algn="l">
              <a:spcAft>
                <a:spcPts val="600"/>
              </a:spcAft>
              <a:buClr>
                <a:schemeClr val="accent2"/>
              </a:buClr>
              <a:buFont typeface="Wingdings" panose="05000000000000000000" pitchFamily="2" charset="2"/>
              <a:buChar char="ü"/>
            </a:pPr>
            <a:r>
              <a:rPr lang="en-US" sz="1100" dirty="0"/>
              <a:t>June existing-home sales decreased for 3rd straight month; total existing home sales decreased 0.6%; YTD sales 2.2% below prior year (</a:t>
            </a:r>
            <a:r>
              <a:rPr lang="en-US" sz="1100" i="1" dirty="0"/>
              <a:t>Source: National Association of Realtors</a:t>
            </a:r>
            <a:r>
              <a:rPr lang="en-US" sz="1100" dirty="0"/>
              <a:t>)</a:t>
            </a:r>
          </a:p>
          <a:p>
            <a:pPr marL="396875" lvl="1" indent="-171450" algn="l">
              <a:spcAft>
                <a:spcPts val="600"/>
              </a:spcAft>
              <a:buClr>
                <a:schemeClr val="accent2"/>
              </a:buClr>
              <a:buFont typeface="Wingdings" panose="05000000000000000000" pitchFamily="2" charset="2"/>
              <a:buChar char="ü"/>
            </a:pPr>
            <a:r>
              <a:rPr lang="en-US" sz="1100" dirty="0"/>
              <a:t>Projected annual growth in homeowner remodeling expenditure will remain strong through first half of 2019; expected to remain at 7% and reach nearly $350 billion (</a:t>
            </a:r>
            <a:r>
              <a:rPr lang="en-US" sz="1100" i="1" dirty="0"/>
              <a:t>Source: Leading Indicator of Remodeling Activity</a:t>
            </a:r>
            <a:r>
              <a:rPr lang="en-US" sz="1100" dirty="0"/>
              <a:t>)</a:t>
            </a:r>
          </a:p>
          <a:p>
            <a:pPr marL="396875" lvl="1" indent="-171450" algn="l">
              <a:spcAft>
                <a:spcPts val="600"/>
              </a:spcAft>
              <a:buClr>
                <a:schemeClr val="accent2"/>
              </a:buClr>
              <a:buFont typeface="Wingdings" panose="05000000000000000000" pitchFamily="2" charset="2"/>
              <a:buChar char="ü"/>
            </a:pPr>
            <a:r>
              <a:rPr lang="en-US" sz="1100" dirty="0"/>
              <a:t>Conference Board Consumer Confidence Index decreased in June to 126.4, down from 128.8 in May</a:t>
            </a:r>
          </a:p>
          <a:p>
            <a:pPr marL="120650" indent="-120650" algn="l">
              <a:spcAft>
                <a:spcPts val="600"/>
              </a:spcAft>
              <a:buClr>
                <a:schemeClr val="accent2"/>
              </a:buClr>
              <a:buFont typeface="Arial" panose="020B0604020202020204" pitchFamily="34" charset="0"/>
              <a:buChar char="•"/>
            </a:pPr>
            <a:r>
              <a:rPr lang="en-US" sz="1100" dirty="0"/>
              <a:t>Raw material costs continue to increase; copper pricing trending higher beginning in 2017 and continuing into 2018</a:t>
            </a:r>
          </a:p>
          <a:p>
            <a:pPr marL="396875" lvl="1" indent="-171450" algn="l">
              <a:spcAft>
                <a:spcPts val="600"/>
              </a:spcAft>
              <a:buClr>
                <a:schemeClr val="accent2"/>
              </a:buClr>
              <a:buFont typeface="Wingdings" panose="05000000000000000000" pitchFamily="2" charset="2"/>
              <a:buChar char="ü"/>
            </a:pPr>
            <a:r>
              <a:rPr lang="en-US" sz="1100" dirty="0"/>
              <a:t>Hedging majority of requirements for 1-3 years; lessen impact from rapidly fluctuating commodity markets</a:t>
            </a:r>
          </a:p>
          <a:p>
            <a:pPr marL="396875" lvl="1" indent="-171450" algn="l">
              <a:spcAft>
                <a:spcPts val="600"/>
              </a:spcAft>
              <a:buClr>
                <a:schemeClr val="accent2"/>
              </a:buClr>
              <a:buFont typeface="Wingdings" panose="05000000000000000000" pitchFamily="2" charset="2"/>
              <a:buChar char="ü"/>
            </a:pPr>
            <a:r>
              <a:rPr lang="en-US" sz="1100" dirty="0"/>
              <a:t>Higher year-over-year average cost for both hedged and unhedged copper requirements</a:t>
            </a:r>
          </a:p>
        </p:txBody>
      </p:sp>
      <p:sp>
        <p:nvSpPr>
          <p:cNvPr id="17" name="Rectangle 4"/>
          <p:cNvSpPr>
            <a:spLocks noChangeArrowheads="1"/>
          </p:cNvSpPr>
          <p:nvPr/>
        </p:nvSpPr>
        <p:spPr bwMode="auto">
          <a:xfrm>
            <a:off x="381000" y="1428736"/>
            <a:ext cx="3987612" cy="485974"/>
          </a:xfrm>
          <a:prstGeom prst="rect">
            <a:avLst/>
          </a:prstGeom>
          <a:solidFill>
            <a:srgbClr val="0B5C78"/>
          </a:solidFill>
          <a:ln w="25400">
            <a:noFill/>
            <a:miter lim="800000"/>
            <a:headEnd/>
            <a:tailEnd/>
          </a:ln>
          <a:effectLst>
            <a:innerShdw blurRad="63500" dist="50800" dir="2700000">
              <a:prstClr val="black">
                <a:alpha val="50000"/>
              </a:prstClr>
            </a:innerShdw>
          </a:effectLst>
        </p:spPr>
        <p:txBody>
          <a:bodyPr lIns="100895" tIns="50447" rIns="100895" bIns="50447" anchor="ctr" anchorCtr="1"/>
          <a:lstStyle/>
          <a:p>
            <a:pPr algn="ctr" defTabSz="1019175">
              <a:spcBef>
                <a:spcPts val="0"/>
              </a:spcBef>
              <a:spcAft>
                <a:spcPts val="600"/>
              </a:spcAft>
              <a:buClr>
                <a:srgbClr val="65B24A"/>
              </a:buClr>
              <a:buSzPct val="100000"/>
              <a:defRPr/>
            </a:pPr>
            <a:r>
              <a:rPr lang="en-US" sz="1400" b="1" dirty="0">
                <a:solidFill>
                  <a:schemeClr val="bg1"/>
                </a:solidFill>
                <a:effectLst>
                  <a:outerShdw blurRad="50800" dist="38100" dir="2700000" algn="tl" rotWithShape="0">
                    <a:prstClr val="black">
                      <a:alpha val="40000"/>
                    </a:prstClr>
                  </a:outerShdw>
                </a:effectLst>
              </a:rPr>
              <a:t>Growth Drivers: Existing Home Sales; Repair &amp; Remodel Activity</a:t>
            </a:r>
            <a:endParaRPr lang="en-US" sz="900" b="1" dirty="0">
              <a:solidFill>
                <a:schemeClr val="bg1"/>
              </a:solidFill>
              <a:effectLst>
                <a:outerShdw blurRad="50800" dist="38100" dir="2700000" algn="tl" rotWithShape="0">
                  <a:prstClr val="black">
                    <a:alpha val="40000"/>
                  </a:prstClr>
                </a:outerShdw>
              </a:effectLst>
            </a:endParaRPr>
          </a:p>
        </p:txBody>
      </p:sp>
      <p:sp>
        <p:nvSpPr>
          <p:cNvPr id="2" name="Rectangle 2">
            <a:extLst>
              <a:ext uri="{FF2B5EF4-FFF2-40B4-BE49-F238E27FC236}">
                <a16:creationId xmlns:a16="http://schemas.microsoft.com/office/drawing/2014/main" id="{1AE5B13C-0889-4175-8C7A-41897869D882}"/>
              </a:ext>
            </a:extLst>
          </p:cNvPr>
          <p:cNvSpPr>
            <a:spLocks noChangeArrowheads="1"/>
          </p:cNvSpPr>
          <p:nvPr/>
        </p:nvSpPr>
        <p:spPr bwMode="auto">
          <a:xfrm>
            <a:off x="0" y="0"/>
            <a:ext cx="0" cy="0"/>
          </a:xfrm>
          <a:prstGeom prst="rect">
            <a:avLst/>
          </a:prstGeom>
          <a:solidFill>
            <a:srgbClr val="FFFFCC"/>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9600" b="1" i="0" u="none" strike="noStrike" cap="none" normalizeH="0" baseline="0">
                <a:ln>
                  <a:noFill/>
                </a:ln>
                <a:solidFill>
                  <a:srgbClr val="228822"/>
                </a:solidFill>
                <a:effectLst/>
                <a:latin typeface="ProximaNovaBold"/>
                <a:hlinkClick r:id="rId4"/>
              </a:rPr>
              <a:t>Skip to main content</a:t>
            </a:r>
            <a:r>
              <a:rPr kumimoji="0" lang="en-US" altLang="en-US" sz="600" b="0" i="0" u="none" strike="noStrike" cap="none" normalizeH="0" baseline="0">
                <a:ln>
                  <a:noFill/>
                </a:ln>
                <a:solidFill>
                  <a:schemeClr val="tx1"/>
                </a:solidFill>
                <a:effectLst/>
              </a:rPr>
              <a:t> </a:t>
            </a: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6B4B50"/>
                </a:solidFill>
                <a:effectLst/>
                <a:latin typeface="ProximaNovaSemibold"/>
                <a:hlinkClick r:id="rId5" tooltip="Home"/>
              </a:rPr>
              <a:t>Joint Center for Housing Studies, Harvard University</a:t>
            </a:r>
            <a:endParaRPr kumimoji="0" lang="en-US" altLang="en-US" b="0" i="0" u="none" strike="noStrike" cap="none" normalizeH="0" baseline="0">
              <a:ln>
                <a:noFill/>
              </a:ln>
              <a:solidFill>
                <a:srgbClr val="6B4B50"/>
              </a:solidFill>
              <a:effectLst/>
              <a:latin typeface="ProximaNovaSemibold"/>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6"/>
              </a:rPr>
              <a:t>About Us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6"/>
              </a:rPr>
              <a:t>History</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7"/>
              </a:rPr>
              <a:t>Our Mission</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8"/>
              </a:rPr>
              <a:t>Faculty &amp; Staff</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9"/>
              </a:rPr>
              <a:t>Fellows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0"/>
              </a:rPr>
              <a:t>Faculty Committee</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1"/>
              </a:rPr>
              <a:t>Policy Advisory Board</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2"/>
              </a:rPr>
              <a:t>Job Openings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3"/>
              </a:rPr>
              <a:t>Contact Us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4"/>
              </a:rPr>
              <a:t>Links</a:t>
            </a:r>
            <a:endParaRPr kumimoji="0" lang="en-US" altLang="en-US" sz="800" b="0" i="0" u="none" strike="noStrike" cap="none" normalizeH="0" baseline="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5"/>
              </a:rPr>
              <a:t>Research</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5"/>
              </a:rPr>
              <a:t>Our Research</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6"/>
              </a:rPr>
              <a:t>Working Papers &amp; Reports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7"/>
              </a:rPr>
              <a:t>Books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8"/>
              </a:rPr>
              <a:t>Interactive Maps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19"/>
              </a:rPr>
              <a:t>State of Nation’s Housing</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0"/>
              </a:rPr>
              <a:t>America's Rental Housing</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1"/>
              </a:rPr>
              <a:t>Remodeling Futures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2"/>
              </a:rPr>
              <a:t>Housing Older Adults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3"/>
              </a:rPr>
              <a:t>Symposia &amp; Projects</a:t>
            </a:r>
            <a:endParaRPr kumimoji="0" lang="en-US" altLang="en-US" sz="800" b="0" i="0" u="none" strike="noStrike" cap="none" normalizeH="0" baseline="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4"/>
              </a:rPr>
              <a:t>Events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4"/>
              </a:rPr>
              <a:t>Overview</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5"/>
              </a:rPr>
              <a:t>Calendar</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6"/>
              </a:rPr>
              <a:t>John T. Dunlop Lecture</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7"/>
              </a:rPr>
              <a:t>Previous Events</a:t>
            </a:r>
            <a:endParaRPr kumimoji="0" lang="en-US" altLang="en-US" sz="800" b="0" i="0" u="none" strike="noStrike" cap="none" normalizeH="0" baseline="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8"/>
              </a:rPr>
              <a:t>Students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8"/>
              </a:rPr>
              <a:t>Student Opportunities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29"/>
              </a:rPr>
              <a:t>Housing Courses</a:t>
            </a:r>
            <a:endParaRPr kumimoji="0" lang="en-US" altLang="en-US" sz="800" b="0" i="0" u="none" strike="noStrike" cap="none" normalizeH="0" baseline="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30"/>
              </a:rPr>
              <a:t>News &amp; Media</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30"/>
              </a:rPr>
              <a:t>Contact</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31"/>
              </a:rPr>
              <a:t>Press Releases</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32"/>
              </a:rPr>
              <a:t>In the Media</a:t>
            </a:r>
            <a:endParaRPr kumimoji="0" lang="en-US" altLang="en-US" sz="800" b="0" i="0" u="none" strike="noStrike" cap="none" normalizeH="0" baseline="0">
              <a:ln>
                <a:noFill/>
              </a:ln>
              <a:solidFill>
                <a:schemeClr val="tx1"/>
              </a:solidFill>
              <a:effectLst/>
            </a:endParaRPr>
          </a:p>
          <a:p>
            <a:pPr marL="457200" marR="0" lvl="1"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33"/>
              </a:rPr>
              <a:t>Presentations</a:t>
            </a:r>
            <a:endParaRPr kumimoji="0" lang="en-US" altLang="en-US" sz="800" b="0" i="0" u="none" strike="noStrike" cap="none" normalizeH="0" baseline="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rgbClr val="DB6B18"/>
              </a:solidFill>
              <a:effectLst/>
              <a:latin typeface="ProximaNovaSemibold"/>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DB6B18"/>
                </a:solidFill>
                <a:effectLst/>
                <a:latin typeface="ProximaNovaSemibold"/>
              </a:rPr>
              <a:t>Remodeling Market to March Higher in 2018</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rPr>
              <a:t>  </a:t>
            </a:r>
            <a:r>
              <a:rPr kumimoji="0" lang="en-US" altLang="en-US" sz="5700" b="0" i="0" u="none" strike="noStrike" cap="none" normalizeH="0" baseline="0">
                <a:ln>
                  <a:noFill/>
                </a:ln>
                <a:solidFill>
                  <a:schemeClr val="tx1"/>
                </a:solidFill>
                <a:effectLst/>
              </a:rPr>
              <a:t> </a:t>
            </a:r>
            <a:r>
              <a:rPr kumimoji="0" lang="en-US" altLang="en-US" sz="600" b="0" i="0" u="none" strike="noStrike" cap="none" normalizeH="0" baseline="0">
                <a:ln>
                  <a:noFill/>
                </a:ln>
                <a:solidFill>
                  <a:schemeClr val="tx1"/>
                </a:solidFill>
                <a:effectLst/>
              </a:rPr>
              <a:t>                                                                                                    </a:t>
            </a:r>
            <a:r>
              <a:rPr kumimoji="0" lang="en-US" altLang="en-US" sz="1800" b="0" i="0" u="none" strike="noStrike" cap="none" normalizeH="0" baseline="0">
                <a:ln>
                  <a:noFill/>
                </a:ln>
                <a:solidFill>
                  <a:schemeClr val="tx1"/>
                </a:solidFill>
                <a:effectLst/>
                <a:latin typeface="Arial" panose="020B0604020202020204" pitchFamily="34" charset="0"/>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129600" b="1" i="0" u="none" strike="noStrike" cap="none" normalizeH="0" baseline="0">
                <a:ln>
                  <a:noFill/>
                </a:ln>
                <a:solidFill>
                  <a:srgbClr val="228822"/>
                </a:solidFill>
                <a:effectLst/>
                <a:latin typeface="ProximaNovaBold"/>
                <a:hlinkClick r:id="rId34"/>
              </a:rPr>
              <a:t>  </a:t>
            </a:r>
            <a:endParaRPr kumimoji="0" lang="en-US" altLang="en-US" sz="600" b="0" i="0" u="none" strike="noStrike" cap="none" normalizeH="0" baseline="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700" b="1" i="0" u="none" strike="noStrike" cap="none" normalizeH="0" baseline="0">
                <a:ln>
                  <a:noFill/>
                </a:ln>
                <a:solidFill>
                  <a:srgbClr val="FFFFFF"/>
                </a:solidFill>
                <a:effectLst/>
                <a:latin typeface="ProximaNovaBold"/>
              </a:rPr>
              <a:t>MEDIA</a:t>
            </a:r>
            <a:endParaRPr kumimoji="0" lang="en-US" altLang="en-US" sz="600" b="1" i="0" u="none" strike="noStrike" cap="none" normalizeH="0" baseline="0">
              <a:ln>
                <a:noFill/>
              </a:ln>
              <a:solidFill>
                <a:schemeClr val="tx1"/>
              </a:solidFill>
              <a:effectLst/>
              <a:latin typeface="ProximaNovaBold"/>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0" i="0" u="none" strike="noStrike" cap="none" normalizeH="0" baseline="0">
                <a:ln>
                  <a:noFill/>
                </a:ln>
                <a:solidFill>
                  <a:srgbClr val="228822"/>
                </a:solidFill>
                <a:effectLst/>
                <a:latin typeface="ProximaNovaBold"/>
              </a:rPr>
              <a:t>Thursday, January 18, 2018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0" i="0" u="none" strike="noStrike" cap="none" normalizeH="0" baseline="0">
                <a:ln>
                  <a:noFill/>
                </a:ln>
                <a:solidFill>
                  <a:srgbClr val="228822"/>
                </a:solidFill>
                <a:effectLst/>
                <a:latin typeface="ProximaNovaBold"/>
              </a:rPr>
              <a:t>CAMBRIDGE, MA – The coming year is expected to be another robust one for residential renovations and repairs with growth accelerating as the year progresses, according to the Leading Indicator of Remodeling Activity (LIRA) released today by the Joint Center for Housing Studies of Harvard University. The LIRA projects that homeowner spending on improvements and repairs will approach $340 billion in 2018, an increase of 7.5 percent from estimated 2017 spending.</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0" i="0" u="none" strike="noStrike" cap="none" normalizeH="0" baseline="0">
                <a:ln>
                  <a:noFill/>
                </a:ln>
                <a:solidFill>
                  <a:srgbClr val="228822"/>
                </a:solidFill>
                <a:effectLst/>
                <a:latin typeface="ProximaNovaBold"/>
              </a:rPr>
              <a:t>"Steady gains in the broader economy, and in home sales and prices, are supporting growing demand for home improvements," says Chris Herbert, Managing Director of the Joint Center for Housing Studies. "We expect the remodeling market will also get a boost this year from ongoing restoration efforts in many areas of the country impacted by last year's record-setting natural disasters."</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0" i="0" u="none" strike="noStrike" cap="none" normalizeH="0" baseline="0">
                <a:ln>
                  <a:noFill/>
                </a:ln>
                <a:solidFill>
                  <a:srgbClr val="228822"/>
                </a:solidFill>
                <a:effectLst/>
                <a:latin typeface="ProximaNovaBold"/>
              </a:rPr>
              <a:t>"Despite continuing challenges of low for-sale housing inventories and contractor labor availability, 2018 could post the strongest gains for home remodeling in more than a decade," says Abbe Will, Research Associate in the Remodeling Futures Program at the Joint Center. "Annual growth rates have not exceeded 6.8 percent since early 2007, before the Great Recession hit."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0" i="1" u="none" strike="noStrike" cap="none" normalizeH="0" baseline="0">
                <a:ln>
                  <a:noFill/>
                </a:ln>
                <a:solidFill>
                  <a:srgbClr val="228822"/>
                </a:solidFill>
                <a:effectLst/>
                <a:latin typeface="ProximaNovaBold"/>
                <a:hlinkClick r:id="rId35"/>
              </a:rPr>
              <a:t>Click to view/save LIRA graphic</a:t>
            </a:r>
            <a:br>
              <a:rPr kumimoji="0" lang="en-US" altLang="en-US" sz="9900" b="0" i="0" u="none" strike="noStrike" cap="none" normalizeH="0" baseline="0">
                <a:ln>
                  <a:noFill/>
                </a:ln>
                <a:solidFill>
                  <a:srgbClr val="228822"/>
                </a:solidFill>
                <a:effectLst/>
                <a:latin typeface="ProximaNovaBold"/>
              </a:rPr>
            </a:br>
            <a:r>
              <a:rPr kumimoji="0" lang="en-US" altLang="en-US" sz="9900" b="0" i="1" u="none" strike="noStrike" cap="none" normalizeH="0" baseline="0">
                <a:ln>
                  <a:noFill/>
                </a:ln>
                <a:solidFill>
                  <a:srgbClr val="228822"/>
                </a:solidFill>
                <a:effectLst/>
                <a:latin typeface="ProximaNovaBold"/>
                <a:hlinkClick r:id="rId36"/>
              </a:rPr>
              <a:t>More information about the LIRA (FAQ, etc.)</a:t>
            </a:r>
            <a:r>
              <a:rPr kumimoji="0" lang="en-US" altLang="en-US" sz="9900" b="0" i="0" u="none" strike="noStrike" cap="none" normalizeH="0" baseline="0">
                <a:ln>
                  <a:noFill/>
                </a:ln>
                <a:solidFill>
                  <a:srgbClr val="228822"/>
                </a:solidFill>
                <a:effectLst/>
                <a:latin typeface="ProximaNovaBold"/>
              </a:rPr>
              <a:t> </a:t>
            </a:r>
            <a:br>
              <a:rPr kumimoji="0" lang="en-US" altLang="en-US" sz="9900" b="0" i="0" u="none" strike="noStrike" cap="none" normalizeH="0" baseline="0">
                <a:ln>
                  <a:noFill/>
                </a:ln>
                <a:solidFill>
                  <a:srgbClr val="228822"/>
                </a:solidFill>
                <a:effectLst/>
                <a:latin typeface="ProximaNovaBold"/>
              </a:rPr>
            </a:br>
            <a:r>
              <a:rPr kumimoji="0" lang="en-US" altLang="en-US" sz="9900" b="0" i="1" u="none" strike="noStrike" cap="none" normalizeH="0" baseline="0">
                <a:ln>
                  <a:noFill/>
                </a:ln>
                <a:solidFill>
                  <a:srgbClr val="228822"/>
                </a:solidFill>
                <a:effectLst/>
                <a:latin typeface="ProximaNovaBold"/>
                <a:hlinkClick r:id="rId37"/>
              </a:rPr>
              <a:t>Click to view historical LIRA data and calculation methodology</a:t>
            </a:r>
            <a:endParaRPr kumimoji="0" lang="en-US" altLang="en-US" sz="9900" b="0" i="0" u="none" strike="noStrike" cap="none" normalizeH="0" baseline="0">
              <a:ln>
                <a:noFill/>
              </a:ln>
              <a:solidFill>
                <a:srgbClr val="228822"/>
              </a:solidFill>
              <a:effectLst/>
              <a:latin typeface="ProximaNovaBold"/>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0" i="0" u="none" strike="noStrike" cap="none" normalizeH="0" baseline="0">
                <a:ln>
                  <a:noFill/>
                </a:ln>
                <a:solidFill>
                  <a:srgbClr val="228822"/>
                </a:solidFill>
                <a:effectLst/>
                <a:latin typeface="ProximaNovaBold"/>
                <a:hlinkClick r:id="rId38"/>
              </a:rPr>
              <a:t>The Leading Indicator of Remodeling Activity (LIRA)</a:t>
            </a:r>
            <a:r>
              <a:rPr kumimoji="0" lang="en-US" altLang="en-US" sz="9900" b="0" i="0" u="none" strike="noStrike" cap="none" normalizeH="0" baseline="0">
                <a:ln>
                  <a:noFill/>
                </a:ln>
                <a:solidFill>
                  <a:srgbClr val="228822"/>
                </a:solidFill>
                <a:effectLst/>
                <a:latin typeface="ProximaNovaBold"/>
              </a:rPr>
              <a:t> provides a short-term outlook of national home improvement and repair spending to owner-occupied homes. The indicator, measured as an annual rate-of-change of its components, is designed to project the annual rate of change in spending for the current quarter and subsequent four quarters, and is intended to help identify future turning points in the business cycle of the home improvement and repair industry. Originally developed in </a:t>
            </a:r>
            <a:r>
              <a:rPr kumimoji="0" lang="en-US" altLang="en-US" sz="9900" b="0" i="0" u="none" strike="noStrike" cap="none" normalizeH="0" baseline="0">
                <a:ln>
                  <a:noFill/>
                </a:ln>
                <a:solidFill>
                  <a:srgbClr val="228822"/>
                </a:solidFill>
                <a:effectLst/>
                <a:latin typeface="ProximaNovaBold"/>
                <a:hlinkClick r:id="rId39"/>
              </a:rPr>
              <a:t>2007</a:t>
            </a:r>
            <a:r>
              <a:rPr kumimoji="0" lang="en-US" altLang="en-US" sz="9900" b="0" i="0" u="none" strike="noStrike" cap="none" normalizeH="0" baseline="0">
                <a:ln>
                  <a:noFill/>
                </a:ln>
                <a:solidFill>
                  <a:srgbClr val="228822"/>
                </a:solidFill>
                <a:effectLst/>
                <a:latin typeface="ProximaNovaBold"/>
              </a:rPr>
              <a:t>, the LIRA was re-benchmarked in April 2016 to a broader market measure based on the biennial </a:t>
            </a:r>
            <a:r>
              <a:rPr kumimoji="0" lang="en-US" altLang="en-US" sz="9900" b="0" i="0" u="none" strike="noStrike" cap="none" normalizeH="0" baseline="0">
                <a:ln>
                  <a:noFill/>
                </a:ln>
                <a:solidFill>
                  <a:srgbClr val="228822"/>
                </a:solidFill>
                <a:effectLst/>
                <a:latin typeface="ProximaNovaBold"/>
                <a:hlinkClick r:id="rId40"/>
              </a:rPr>
              <a:t>American Housing Survey</a:t>
            </a:r>
            <a:r>
              <a:rPr kumimoji="0" lang="en-US" altLang="en-US" sz="9900" b="0" i="0" u="none" strike="noStrike" cap="none" normalizeH="0" baseline="0">
                <a:ln>
                  <a:noFill/>
                </a:ln>
                <a:solidFill>
                  <a:srgbClr val="228822"/>
                </a:solidFill>
                <a:effectLst/>
                <a:latin typeface="ProximaNovaBold"/>
              </a:rPr>
              <a: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0" i="0" u="none" strike="noStrike" cap="none" normalizeH="0" baseline="0">
                <a:ln>
                  <a:noFill/>
                </a:ln>
                <a:solidFill>
                  <a:srgbClr val="228822"/>
                </a:solidFill>
                <a:effectLst/>
                <a:latin typeface="ProximaNovaBold"/>
              </a:rPr>
              <a:t>The LIRA is released by the Remodeling Futures Program at the Joint Center for Housing Studies of Harvard University in the third week after each quarter’s closing. </a:t>
            </a:r>
            <a:r>
              <a:rPr kumimoji="0" lang="en-US" altLang="en-US" sz="9900" b="1" i="0" u="none" strike="noStrike" cap="none" normalizeH="0" baseline="0">
                <a:ln>
                  <a:noFill/>
                </a:ln>
                <a:solidFill>
                  <a:srgbClr val="228822"/>
                </a:solidFill>
                <a:effectLst/>
                <a:latin typeface="ProximaNovaBold"/>
              </a:rPr>
              <a:t>The next LIRA release date is April 19, 2018.</a:t>
            </a:r>
            <a:endParaRPr kumimoji="0" lang="en-US" altLang="en-US" sz="9900" b="0" i="0" u="none" strike="noStrike" cap="none" normalizeH="0" baseline="0">
              <a:ln>
                <a:noFill/>
              </a:ln>
              <a:solidFill>
                <a:srgbClr val="228822"/>
              </a:solidFill>
              <a:effectLst/>
              <a:latin typeface="ProximaNovaBold"/>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0" i="0" u="none" strike="noStrike" cap="none" normalizeH="0" baseline="0">
                <a:ln>
                  <a:noFill/>
                </a:ln>
                <a:solidFill>
                  <a:srgbClr val="228822"/>
                </a:solidFill>
                <a:effectLst/>
                <a:latin typeface="ProximaNovaBold"/>
                <a:hlinkClick r:id="rId21"/>
              </a:rPr>
              <a:t>The Remodeling Futures Program,</a:t>
            </a:r>
            <a:r>
              <a:rPr kumimoji="0" lang="en-US" altLang="en-US" sz="9900" b="0" i="0" u="none" strike="noStrike" cap="none" normalizeH="0" baseline="0">
                <a:ln>
                  <a:noFill/>
                </a:ln>
                <a:solidFill>
                  <a:srgbClr val="228822"/>
                </a:solidFill>
                <a:effectLst/>
                <a:latin typeface="ProximaNovaBold"/>
              </a:rPr>
              <a:t> initiated by the Joint Center for Housing Studies in 1995, is a comprehensive study of the factors influencing the growth and changing characteristics of housing renovation and repair activity in the United States. The Program seeks to produce a better understanding of the home improvement industry and its relationship to the broader residential construction industry.</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0" i="0" u="none" strike="noStrike" cap="none" normalizeH="0" baseline="0">
                <a:ln>
                  <a:noFill/>
                </a:ln>
                <a:solidFill>
                  <a:srgbClr val="228822"/>
                </a:solidFill>
                <a:effectLst/>
                <a:latin typeface="ProximaNovaBold"/>
              </a:rPr>
              <a:t>The Harvard Joint Center for Housing Studies advances understanding of housing issues and informs policy. Through its research, education, and public outreach programs, the center helps leaders in government, business, and the civic sectors make decisions that effectively address the needs of cities and communities. Through graduate and executive courses, as well as fellowships and internship opportunities, the Joint Center also trains and inspires the next generation of housing leaders.</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1" i="0" u="none" strike="noStrike" cap="none" normalizeH="0" baseline="0">
                <a:ln>
                  <a:noFill/>
                </a:ln>
                <a:solidFill>
                  <a:srgbClr val="228822"/>
                </a:solidFill>
                <a:effectLst/>
                <a:latin typeface="ProximaNovaBold"/>
              </a:rPr>
              <a:t>Contact: </a:t>
            </a:r>
            <a:r>
              <a:rPr kumimoji="0" lang="en-US" altLang="en-US" sz="9900" b="0" i="0" u="none" strike="noStrike" cap="none" normalizeH="0" baseline="0">
                <a:ln>
                  <a:noFill/>
                </a:ln>
                <a:solidFill>
                  <a:srgbClr val="228822"/>
                </a:solidFill>
                <a:effectLst/>
                <a:latin typeface="ProximaNovaBold"/>
              </a:rPr>
              <a:t>Kerry Donahue, (617) 495-7640, </a:t>
            </a:r>
            <a:r>
              <a:rPr kumimoji="0" lang="en-US" altLang="en-US" sz="9900" b="0" i="0" u="none" strike="noStrike" cap="none" normalizeH="0" baseline="0">
                <a:ln>
                  <a:noFill/>
                </a:ln>
                <a:solidFill>
                  <a:srgbClr val="228822"/>
                </a:solidFill>
                <a:effectLst/>
                <a:latin typeface="ProximaNovaBold"/>
                <a:hlinkClick r:id="rId41"/>
              </a:rPr>
              <a:t>kerry_donahue@harvard.edu</a:t>
            </a:r>
            <a:endParaRPr kumimoji="0" lang="en-US" altLang="en-US" sz="9900" b="0" i="0" u="none" strike="noStrike" cap="none" normalizeH="0" baseline="0">
              <a:ln>
                <a:noFill/>
              </a:ln>
              <a:solidFill>
                <a:srgbClr val="228822"/>
              </a:solidFill>
              <a:effectLst/>
              <a:latin typeface="ProximaNovaBold"/>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rgbClr val="6A5844"/>
              </a:solidFill>
              <a:effectLst/>
              <a:latin typeface="ProximaNovaSemibold"/>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6A5844"/>
                </a:solidFill>
                <a:effectLst/>
                <a:latin typeface="ProximaNovaSemibold"/>
              </a:rPr>
              <a:t>Search JCHS</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rPr>
              <a:t>Search </a:t>
            </a:r>
            <a:endParaRPr kumimoji="0" lang="en-US" altLang="en-US" sz="9900" b="1" i="0" u="none" strike="noStrike" cap="none" normalizeH="0" baseline="0">
              <a:ln>
                <a:noFill/>
              </a:ln>
              <a:solidFill>
                <a:srgbClr val="228822"/>
              </a:solidFill>
              <a:effectLst/>
              <a:latin typeface="ProximaNovaBold"/>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rgbClr val="6A5844"/>
              </a:solidFill>
              <a:effectLst/>
              <a:latin typeface="ProximaNovaSemibold"/>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6A5844"/>
                </a:solidFill>
                <a:effectLst/>
                <a:latin typeface="ProximaNovaSemibold"/>
              </a:rPr>
              <a:t>Connect with JCHS</a:t>
            </a: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42"/>
              </a:rPr>
              <a:t>JCHS on Twitter</a:t>
            </a:r>
            <a:endParaRPr kumimoji="0" lang="en-US" altLang="en-US" sz="800" b="0" i="0" u="none" strike="noStrike" cap="none" normalizeH="0" baseline="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Char char="•"/>
              <a:tabLst/>
            </a:pPr>
            <a:r>
              <a:rPr kumimoji="0" lang="en-US" altLang="en-US" sz="129600" b="1" i="0" u="none" strike="noStrike" cap="none" normalizeH="0" baseline="0">
                <a:ln>
                  <a:noFill/>
                </a:ln>
                <a:solidFill>
                  <a:srgbClr val="228822"/>
                </a:solidFill>
                <a:effectLst/>
                <a:latin typeface="ProximaNovaBold"/>
                <a:hlinkClick r:id="rId43"/>
              </a:rPr>
              <a:t>Read our blog</a:t>
            </a:r>
            <a:endParaRPr kumimoji="0" lang="en-US" altLang="en-US" sz="600" b="0" i="0" u="none" strike="noStrike" cap="none" normalizeH="0" baseline="0">
              <a:ln>
                <a:noFill/>
              </a:ln>
              <a:solidFill>
                <a:schemeClr val="tx1"/>
              </a:solidFill>
              <a:effectLst/>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a:ln>
                <a:noFill/>
              </a:ln>
              <a:solidFill>
                <a:srgbClr val="6A5844"/>
              </a:solidFill>
              <a:effectLst/>
              <a:latin typeface="ProximaNovaSemibold"/>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6A5844"/>
                </a:solidFill>
                <a:effectLst/>
                <a:latin typeface="ProximaNovaSemibold"/>
              </a:rPr>
              <a:t>Featured Publication</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hlinkClick r:id="rId44"/>
              </a:rPr>
              <a:t>  </a:t>
            </a:r>
            <a:r>
              <a:rPr kumimoji="0" lang="en-US" altLang="en-US" sz="6000" b="0" i="0" u="none" strike="noStrike" cap="none" normalizeH="0" baseline="0">
                <a:ln>
                  <a:noFill/>
                </a:ln>
                <a:solidFill>
                  <a:schemeClr val="tx1"/>
                </a:solidFill>
                <a:effectLst/>
              </a:rPr>
              <a:t> </a:t>
            </a:r>
            <a:r>
              <a:rPr kumimoji="0" lang="en-US" altLang="en-US" sz="600" b="0" i="0" u="none" strike="noStrike" cap="none" normalizeH="0" baseline="0">
                <a:ln>
                  <a:noFill/>
                </a:ln>
                <a:solidFill>
                  <a:schemeClr val="tx1"/>
                </a:solidFill>
                <a:effectLst/>
              </a:rPr>
              <a:t>                                  </a:t>
            </a:r>
            <a:r>
              <a:rPr kumimoji="0" lang="en-US" altLang="en-US" sz="9900" b="1" i="0" u="none" strike="noStrike" cap="none" normalizeH="0" baseline="0">
                <a:ln>
                  <a:noFill/>
                </a:ln>
                <a:solidFill>
                  <a:srgbClr val="228822"/>
                </a:solidFill>
                <a:effectLst/>
                <a:latin typeface="ProximaNovaBold"/>
              </a:rPr>
              <a:t> </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1" i="0" u="none" strike="noStrike" cap="none" normalizeH="0" baseline="0">
                <a:ln>
                  <a:noFill/>
                </a:ln>
                <a:solidFill>
                  <a:srgbClr val="228822"/>
                </a:solidFill>
                <a:effectLst/>
                <a:latin typeface="ProximaNovaBold"/>
              </a:rPr>
              <a:t>A decade of unprecedented growth in the rental housing market may be coming to an end. Fewer new renter households are being formed, rental vacancy rates have risen, and rent increases have slowed. At the same time, renter demographics are changing and nearly 21 million households continue to pay more than 30 percent of their income for rent.</a:t>
            </a: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9900" b="1" i="0" u="none" strike="noStrike" cap="none" normalizeH="0" baseline="0">
                <a:ln>
                  <a:noFill/>
                </a:ln>
                <a:solidFill>
                  <a:srgbClr val="228822"/>
                </a:solidFill>
                <a:effectLst/>
                <a:latin typeface="ProximaNovaBold"/>
              </a:rPr>
              <a:t>The Joint Center for Housing Studies is a collaborative unit affiliated with the </a:t>
            </a:r>
            <a:r>
              <a:rPr kumimoji="0" lang="en-US" altLang="en-US" sz="9900" b="1" i="0" u="none" strike="noStrike" cap="none" normalizeH="0" baseline="0">
                <a:ln>
                  <a:noFill/>
                </a:ln>
                <a:solidFill>
                  <a:srgbClr val="228822"/>
                </a:solidFill>
                <a:effectLst/>
                <a:latin typeface="ProximaNovaBold"/>
                <a:hlinkClick r:id="rId45"/>
              </a:rPr>
              <a:t>Harvard Graduate School of Design</a:t>
            </a:r>
            <a:r>
              <a:rPr kumimoji="0" lang="en-US" altLang="en-US" sz="9900" b="1" i="0" u="none" strike="noStrike" cap="none" normalizeH="0" baseline="0">
                <a:ln>
                  <a:noFill/>
                </a:ln>
                <a:solidFill>
                  <a:srgbClr val="228822"/>
                </a:solidFill>
                <a:effectLst/>
                <a:latin typeface="ProximaNovaBold"/>
              </a:rPr>
              <a:t> and the </a:t>
            </a:r>
            <a:r>
              <a:rPr kumimoji="0" lang="en-US" altLang="en-US" sz="9900" b="1" i="0" u="none" strike="noStrike" cap="none" normalizeH="0" baseline="0">
                <a:ln>
                  <a:noFill/>
                </a:ln>
                <a:solidFill>
                  <a:srgbClr val="228822"/>
                </a:solidFill>
                <a:effectLst/>
                <a:latin typeface="ProximaNovaBold"/>
                <a:hlinkClick r:id="rId46"/>
              </a:rPr>
              <a:t>Harvard Kennedy School</a:t>
            </a:r>
            <a:r>
              <a:rPr kumimoji="0" lang="en-US" altLang="en-US" sz="9900" b="1" i="0" u="none" strike="noStrike" cap="none" normalizeH="0" baseline="0">
                <a:ln>
                  <a:noFill/>
                </a:ln>
                <a:solidFill>
                  <a:srgbClr val="228822"/>
                </a:solidFill>
                <a:effectLst/>
                <a:latin typeface="ProximaNovaBold"/>
              </a:rPr>
              <a:t>.</a:t>
            </a:r>
            <a:br>
              <a:rPr kumimoji="0" lang="en-US" altLang="en-US" sz="9900" b="1" i="0" u="none" strike="noStrike" cap="none" normalizeH="0" baseline="0">
                <a:ln>
                  <a:noFill/>
                </a:ln>
                <a:solidFill>
                  <a:srgbClr val="228822"/>
                </a:solidFill>
                <a:effectLst/>
                <a:latin typeface="ProximaNovaBold"/>
              </a:rPr>
            </a:br>
            <a:r>
              <a:rPr kumimoji="0" lang="en-US" altLang="en-US" sz="9900" b="1" i="0" u="none" strike="noStrike" cap="none" normalizeH="0" baseline="0">
                <a:ln>
                  <a:noFill/>
                </a:ln>
                <a:solidFill>
                  <a:srgbClr val="228822"/>
                </a:solidFill>
                <a:effectLst/>
                <a:latin typeface="ProximaNovaBold"/>
              </a:rPr>
              <a:t> </a:t>
            </a:r>
            <a:endParaRPr kumimoji="0" lang="en-US" altLang="en-US" b="0" i="0" u="none" strike="noStrike" cap="none" normalizeH="0" baseline="0">
              <a:ln>
                <a:noFill/>
              </a:ln>
              <a:solidFill>
                <a:srgbClr val="6B4B50"/>
              </a:solidFill>
              <a:effectLst/>
              <a:latin typeface="ProximaNovaSemibold"/>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6B4B50"/>
                </a:solidFill>
                <a:effectLst/>
                <a:latin typeface="ProximaNovaSemibold"/>
                <a:hlinkClick r:id="rId47"/>
              </a:rPr>
              <a:t>JOIN OUR MAILING LIST</a:t>
            </a:r>
            <a:endParaRPr kumimoji="0" lang="en-US" altLang="en-US" b="0" i="0" u="none" strike="noStrike" cap="none" normalizeH="0" baseline="0">
              <a:ln>
                <a:noFill/>
              </a:ln>
              <a:solidFill>
                <a:srgbClr val="6B4B50"/>
              </a:solidFill>
              <a:effectLst/>
              <a:latin typeface="ProximaNovaSemibold"/>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600" b="0" i="0" u="none" strike="noStrike" cap="none" normalizeH="0" baseline="0">
                <a:ln>
                  <a:noFill/>
                </a:ln>
                <a:solidFill>
                  <a:schemeClr val="tx1"/>
                </a:solidFill>
                <a:effectLst/>
              </a:rPr>
              <a:t>© 2018 Harvard Joint Center for Housing Studies | 1 Bow Street, Suite 400, Cambridge, MA 02138 | 617.495.7908 | </a:t>
            </a:r>
            <a:r>
              <a:rPr kumimoji="0" lang="en-US" altLang="en-US" sz="9900" b="1" i="0" u="none" strike="noStrike" cap="none" normalizeH="0" baseline="0">
                <a:ln>
                  <a:noFill/>
                </a:ln>
                <a:solidFill>
                  <a:srgbClr val="228822"/>
                </a:solidFill>
                <a:effectLst/>
                <a:latin typeface="ProximaNovaBold"/>
                <a:hlinkClick r:id="rId48"/>
              </a:rPr>
              <a:t>jchs@harvard.edu</a:t>
            </a:r>
            <a:endParaRPr kumimoji="0" lang="en-US" altLang="en-US" sz="9900" b="1" i="0" u="none" strike="noStrike" cap="none" normalizeH="0" baseline="0">
              <a:ln>
                <a:noFill/>
              </a:ln>
              <a:solidFill>
                <a:srgbClr val="228822"/>
              </a:solidFill>
              <a:effectLst/>
              <a:latin typeface="ProximaNovaBold"/>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900" b="1" i="0" u="none" strike="noStrike" cap="none" normalizeH="0" baseline="0">
              <a:ln>
                <a:noFill/>
              </a:ln>
              <a:solidFill>
                <a:srgbClr val="228822"/>
              </a:solidFill>
              <a:effectLst/>
              <a:latin typeface="ProximaNovaBold"/>
            </a:endParaRPr>
          </a:p>
        </p:txBody>
      </p:sp>
      <p:sp>
        <p:nvSpPr>
          <p:cNvPr id="9" name="Rectangle 11">
            <a:hlinkClick r:id="rId49" tooltip="Play Slideshow"/>
            <a:extLst>
              <a:ext uri="{FF2B5EF4-FFF2-40B4-BE49-F238E27FC236}">
                <a16:creationId xmlns:a16="http://schemas.microsoft.com/office/drawing/2014/main" id="{FF63B25F-0EF8-4C18-897B-41CE936C68E0}"/>
              </a:ext>
            </a:extLst>
          </p:cNvPr>
          <p:cNvSpPr>
            <a:spLocks noChangeArrowheads="1"/>
          </p:cNvSpPr>
          <p:nvPr/>
        </p:nvSpPr>
        <p:spPr bwMode="auto">
          <a:xfrm>
            <a:off x="0" y="1219200"/>
            <a:ext cx="0" cy="0"/>
          </a:xfrm>
          <a:prstGeom prst="rect">
            <a:avLst/>
          </a:prstGeom>
          <a:solidFill>
            <a:srgbClr val="A7AFA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95220" bIns="0" numCol="1" anchor="ctr" anchorCtr="0" compatLnSpc="1">
            <a:prstTxWarp prst="textNoShape">
              <a:avLst/>
            </a:prstTxWarp>
            <a:spAutoFit/>
          </a:bodyPr>
          <a:lstStyle/>
          <a:p>
            <a:endParaRPr lang="en-US"/>
          </a:p>
        </p:txBody>
      </p:sp>
      <p:pic>
        <p:nvPicPr>
          <p:cNvPr id="1027" name="Picture 3" descr="http://www.jchs.harvard.edu/sites/jchs.harvard.edu/files/styles/medium/public/remodeling_level.jpg?itok=SOpcFBC9">
            <a:extLst>
              <a:ext uri="{FF2B5EF4-FFF2-40B4-BE49-F238E27FC236}">
                <a16:creationId xmlns:a16="http://schemas.microsoft.com/office/drawing/2014/main" id="{E03C253C-ADCF-4741-9828-F3CE6CD8E936}"/>
              </a:ext>
            </a:extLst>
          </p:cNvPr>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6858000" y="2147483647"/>
            <a:ext cx="2095500" cy="904875"/>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www.jchs.harvard.edu/sites/jchs.harvard.edu/files/styles/additional_image/public/lira2017-q4.png?itok=FPTHpZQS">
            <a:hlinkClick r:id="rId34"/>
            <a:extLst>
              <a:ext uri="{FF2B5EF4-FFF2-40B4-BE49-F238E27FC236}">
                <a16:creationId xmlns:a16="http://schemas.microsoft.com/office/drawing/2014/main" id="{3652E02E-43C1-4585-8F1C-EC4045670830}"/>
              </a:ext>
            </a:extLst>
          </p:cNvPr>
          <p:cNvPicPr>
            <a:picLocks noChangeAspect="1" noChangeArrowheads="1"/>
          </p:cNvPicPr>
          <p:nvPr/>
        </p:nvPicPr>
        <p:blipFill>
          <a:blip r:embed="rId51">
            <a:extLst>
              <a:ext uri="{28A0092B-C50C-407E-A947-70E740481C1C}">
                <a14:useLocalDpi xmlns:a14="http://schemas.microsoft.com/office/drawing/2010/main" val="0"/>
              </a:ext>
            </a:extLst>
          </a:blip>
          <a:srcRect/>
          <a:stretch>
            <a:fillRect/>
          </a:stretch>
        </p:blipFill>
        <p:spPr bwMode="auto">
          <a:xfrm>
            <a:off x="13717588" y="2147483647"/>
            <a:ext cx="2095500" cy="1571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www.jchs.harvard.edu/sites/jchs.harvard.edu/files/styles/thumbnail/public/americas_rental_housing_small_0.jpg?itok=4xb5hIeT">
            <a:hlinkClick r:id="rId44"/>
            <a:extLst>
              <a:ext uri="{FF2B5EF4-FFF2-40B4-BE49-F238E27FC236}">
                <a16:creationId xmlns:a16="http://schemas.microsoft.com/office/drawing/2014/main" id="{B679F099-07D6-4F07-AD86-E932560074A1}"/>
              </a:ext>
            </a:extLst>
          </p:cNvPr>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8210550" y="2147483647"/>
            <a:ext cx="733425" cy="952500"/>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Box 19"/>
          <p:cNvSpPr txBox="1"/>
          <p:nvPr/>
        </p:nvSpPr>
        <p:spPr>
          <a:xfrm>
            <a:off x="4536898" y="5710535"/>
            <a:ext cx="2875418" cy="461665"/>
          </a:xfrm>
          <a:prstGeom prst="rect">
            <a:avLst/>
          </a:prstGeom>
          <a:noFill/>
        </p:spPr>
        <p:txBody>
          <a:bodyPr wrap="square" rtlCol="0">
            <a:spAutoFit/>
          </a:bodyPr>
          <a:lstStyle/>
          <a:p>
            <a:pPr algn="l"/>
            <a:r>
              <a:rPr lang="en-US" sz="600" dirty="0"/>
              <a:t>Notes: Historical estimates since 2015 are produced using the LIRA model until American Housing Survey data become available </a:t>
            </a:r>
          </a:p>
          <a:p>
            <a:pPr algn="l"/>
            <a:endParaRPr lang="en-US" sz="600" dirty="0"/>
          </a:p>
          <a:p>
            <a:pPr algn="l"/>
            <a:r>
              <a:rPr lang="en-US" sz="600" dirty="0"/>
              <a:t>Source: Joint Center for Housing Studies of Harvard University</a:t>
            </a:r>
          </a:p>
        </p:txBody>
      </p:sp>
      <p:sp>
        <p:nvSpPr>
          <p:cNvPr id="21" name="TextBox 20"/>
          <p:cNvSpPr txBox="1"/>
          <p:nvPr/>
        </p:nvSpPr>
        <p:spPr>
          <a:xfrm>
            <a:off x="4588387" y="2042086"/>
            <a:ext cx="4293419" cy="523220"/>
          </a:xfrm>
          <a:prstGeom prst="rect">
            <a:avLst/>
          </a:prstGeom>
          <a:noFill/>
        </p:spPr>
        <p:txBody>
          <a:bodyPr wrap="square" rtlCol="0">
            <a:spAutoFit/>
          </a:bodyPr>
          <a:lstStyle/>
          <a:p>
            <a:pPr algn="ctr"/>
            <a:r>
              <a:rPr lang="en-US" sz="1400" b="1" dirty="0">
                <a:solidFill>
                  <a:srgbClr val="0B5C78"/>
                </a:solidFill>
              </a:rPr>
              <a:t>Leading Indicator of Remodeling Activity</a:t>
            </a:r>
          </a:p>
          <a:p>
            <a:pPr algn="ctr"/>
            <a:r>
              <a:rPr lang="en-US" sz="1400" b="1" i="1" dirty="0">
                <a:solidFill>
                  <a:srgbClr val="0B5C78"/>
                </a:solidFill>
              </a:rPr>
              <a:t>2nd Quarter 2018</a:t>
            </a:r>
          </a:p>
        </p:txBody>
      </p:sp>
      <p:sp>
        <p:nvSpPr>
          <p:cNvPr id="4" name="Title 3"/>
          <p:cNvSpPr>
            <a:spLocks noGrp="1"/>
          </p:cNvSpPr>
          <p:nvPr>
            <p:ph type="title"/>
          </p:nvPr>
        </p:nvSpPr>
        <p:spPr>
          <a:xfrm>
            <a:off x="381000" y="333375"/>
            <a:ext cx="6934200" cy="809625"/>
          </a:xfrm>
        </p:spPr>
        <p:txBody>
          <a:bodyPr/>
          <a:lstStyle/>
          <a:p>
            <a:r>
              <a:rPr lang="en-US" dirty="0"/>
              <a:t>Performance Chemicals:</a:t>
            </a:r>
            <a:br>
              <a:rPr lang="en-US" dirty="0"/>
            </a:br>
            <a:r>
              <a:rPr lang="en-US" dirty="0"/>
              <a:t>Steady Gains in Attractive End Markets</a:t>
            </a:r>
          </a:p>
        </p:txBody>
      </p:sp>
      <p:sp>
        <p:nvSpPr>
          <p:cNvPr id="6" name="Slide Number Placeholder 5"/>
          <p:cNvSpPr>
            <a:spLocks noGrp="1"/>
          </p:cNvSpPr>
          <p:nvPr>
            <p:ph type="sldNum" sz="quarter" idx="10"/>
          </p:nvPr>
        </p:nvSpPr>
        <p:spPr/>
        <p:txBody>
          <a:bodyPr/>
          <a:lstStyle/>
          <a:p>
            <a:pPr>
              <a:defRPr/>
            </a:pPr>
            <a:fld id="{3E5870CC-03EC-45FE-9E2B-5900AC3A0E0D}" type="slidenum">
              <a:rPr lang="en-US" smtClean="0"/>
              <a:pPr>
                <a:defRPr/>
              </a:pPr>
              <a:t>17</a:t>
            </a:fld>
            <a:endParaRPr lang="en-US" dirty="0"/>
          </a:p>
        </p:txBody>
      </p:sp>
      <p:pic>
        <p:nvPicPr>
          <p:cNvPr id="5" name="Picture 4">
            <a:extLst>
              <a:ext uri="{FF2B5EF4-FFF2-40B4-BE49-F238E27FC236}">
                <a16:creationId xmlns:a16="http://schemas.microsoft.com/office/drawing/2014/main" id="{2862299F-7FE0-4E67-9B46-D074F46B4D6C}"/>
              </a:ext>
            </a:extLst>
          </p:cNvPr>
          <p:cNvPicPr>
            <a:picLocks noChangeAspect="1"/>
          </p:cNvPicPr>
          <p:nvPr/>
        </p:nvPicPr>
        <p:blipFill>
          <a:blip r:embed="rId53"/>
          <a:stretch>
            <a:fillRect/>
          </a:stretch>
        </p:blipFill>
        <p:spPr>
          <a:xfrm>
            <a:off x="4419600" y="2667000"/>
            <a:ext cx="4491759" cy="2693034"/>
          </a:xfrm>
          <a:prstGeom prst="rect">
            <a:avLst/>
          </a:prstGeom>
        </p:spPr>
      </p:pic>
    </p:spTree>
    <p:custDataLst>
      <p:tags r:id="rId1"/>
    </p:custDataLst>
    <p:extLst>
      <p:ext uri="{BB962C8B-B14F-4D97-AF65-F5344CB8AC3E}">
        <p14:creationId xmlns:p14="http://schemas.microsoft.com/office/powerpoint/2010/main" val="1086007657"/>
      </p:ext>
    </p:extLst>
  </p:cSld>
  <p:clrMapOvr>
    <a:masterClrMapping/>
  </p:clrMapOvr>
  <p:transition>
    <p:cover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0"/>
            <a:ext cx="8056824" cy="2215991"/>
          </a:xfrm>
          <a:prstGeom prst="rect">
            <a:avLst/>
          </a:prstGeom>
          <a:noFill/>
        </p:spPr>
        <p:txBody>
          <a:bodyPr wrap="square" lIns="0" rtlCol="0">
            <a:spAutoFit/>
          </a:bodyPr>
          <a:lstStyle/>
          <a:p>
            <a:pPr marL="173038" indent="-173038" algn="l" defTabSz="1019175">
              <a:spcBef>
                <a:spcPts val="600"/>
              </a:spcBef>
              <a:spcAft>
                <a:spcPts val="600"/>
              </a:spcAft>
              <a:buClr>
                <a:schemeClr val="accent2"/>
              </a:buClr>
              <a:buSzPct val="100000"/>
              <a:buFont typeface="Arial"/>
              <a:buChar char="•"/>
              <a:defRPr/>
            </a:pPr>
            <a:r>
              <a:rPr lang="en-GB" sz="1400" dirty="0">
                <a:solidFill>
                  <a:srgbClr val="006666"/>
                </a:solidFill>
                <a:latin typeface="Arial"/>
              </a:rPr>
              <a:t>Approximately 70% of North American RUPS sales are served under long-term contracts</a:t>
            </a:r>
          </a:p>
          <a:p>
            <a:pPr marL="173038" indent="-173038" algn="l" defTabSz="1019175">
              <a:spcBef>
                <a:spcPts val="600"/>
              </a:spcBef>
              <a:spcAft>
                <a:spcPts val="600"/>
              </a:spcAft>
              <a:buClr>
                <a:schemeClr val="accent2"/>
              </a:buClr>
              <a:buSzPct val="100000"/>
              <a:buFont typeface="Arial"/>
              <a:buChar char="•"/>
              <a:defRPr/>
            </a:pPr>
            <a:r>
              <a:rPr lang="en-US" sz="1400" dirty="0">
                <a:solidFill>
                  <a:srgbClr val="01617A"/>
                </a:solidFill>
                <a:latin typeface="Arial"/>
              </a:rPr>
              <a:t>Currently supply and have contracts with all 7 North American Class I railroads</a:t>
            </a:r>
          </a:p>
          <a:p>
            <a:pPr marL="173038" indent="-173038" algn="l" defTabSz="1019175">
              <a:spcBef>
                <a:spcPts val="600"/>
              </a:spcBef>
              <a:spcAft>
                <a:spcPts val="600"/>
              </a:spcAft>
              <a:buClr>
                <a:schemeClr val="accent2"/>
              </a:buClr>
              <a:buSzPct val="100000"/>
              <a:buFont typeface="Arial"/>
              <a:buChar char="•"/>
              <a:defRPr/>
            </a:pPr>
            <a:r>
              <a:rPr lang="en-GB" sz="1400" dirty="0">
                <a:solidFill>
                  <a:srgbClr val="01617A"/>
                </a:solidFill>
                <a:latin typeface="Arial"/>
              </a:rPr>
              <a:t>Supplies 9 of 10 largest lumber treating companies in U.S., in addition to top 3 lumber treating companies in Canada</a:t>
            </a:r>
          </a:p>
          <a:p>
            <a:pPr marL="173038" indent="-173038" algn="l" defTabSz="1019175">
              <a:spcBef>
                <a:spcPts val="600"/>
              </a:spcBef>
              <a:spcAft>
                <a:spcPts val="600"/>
              </a:spcAft>
              <a:buClr>
                <a:schemeClr val="accent2"/>
              </a:buClr>
              <a:buSzPct val="100000"/>
              <a:buFont typeface="Arial"/>
              <a:buChar char="•"/>
              <a:defRPr/>
            </a:pPr>
            <a:r>
              <a:rPr lang="en-GB" sz="1400" dirty="0">
                <a:solidFill>
                  <a:srgbClr val="01617A"/>
                </a:solidFill>
                <a:latin typeface="Arial"/>
              </a:rPr>
              <a:t>Deploys a key risk mitigation strategy to hedge underlying copper prices, a key raw material, associated with processing PC products</a:t>
            </a:r>
          </a:p>
          <a:p>
            <a:pPr marL="173038" lvl="1" indent="-173038" algn="l" defTabSz="1019175">
              <a:spcBef>
                <a:spcPts val="600"/>
              </a:spcBef>
              <a:spcAft>
                <a:spcPts val="600"/>
              </a:spcAft>
              <a:buClr>
                <a:schemeClr val="accent2"/>
              </a:buClr>
              <a:buSzPct val="100000"/>
              <a:buFont typeface="Arial"/>
              <a:buChar char="•"/>
              <a:defRPr/>
            </a:pPr>
            <a:r>
              <a:rPr lang="en-GB" sz="1400" dirty="0">
                <a:solidFill>
                  <a:srgbClr val="01617A"/>
                </a:solidFill>
                <a:latin typeface="Arial"/>
              </a:rPr>
              <a:t>100% of creosote supply for RUPS comes from CMC</a:t>
            </a:r>
          </a:p>
        </p:txBody>
      </p:sp>
      <p:sp>
        <p:nvSpPr>
          <p:cNvPr id="23" name="MessageStatement"/>
          <p:cNvSpPr>
            <a:spLocks noChangeArrowheads="1"/>
          </p:cNvSpPr>
          <p:nvPr/>
        </p:nvSpPr>
        <p:spPr bwMode="gray">
          <a:xfrm>
            <a:off x="381000" y="1544603"/>
            <a:ext cx="8418513" cy="513731"/>
          </a:xfrm>
          <a:prstGeom prst="rect">
            <a:avLst/>
          </a:prstGeom>
          <a:solidFill>
            <a:srgbClr val="0B5C78"/>
          </a:solidFill>
          <a:ln w="9525">
            <a:noFill/>
            <a:miter lim="800000"/>
            <a:headEnd/>
            <a:tailEnd/>
          </a:ln>
          <a:effectLst>
            <a:innerShdw blurRad="63500" dist="50800" dir="2700000">
              <a:prstClr val="black">
                <a:alpha val="50000"/>
              </a:prstClr>
            </a:innerShdw>
          </a:effectLst>
        </p:spPr>
        <p:txBody>
          <a:bodyPr wrap="square" lIns="101600" rIns="101600" anchor="ctr" anchorCtr="0">
            <a:noAutofit/>
          </a:bodyPr>
          <a:lstStyle/>
          <a:p>
            <a:pPr algn="ctr"/>
            <a:r>
              <a:rPr lang="en-US" sz="1400" b="1" dirty="0">
                <a:solidFill>
                  <a:prstClr val="white"/>
                </a:solidFill>
                <a:effectLst>
                  <a:outerShdw blurRad="38100" dist="38100" dir="2700000" algn="tl">
                    <a:srgbClr val="000000">
                      <a:alpha val="43137"/>
                    </a:srgbClr>
                  </a:outerShdw>
                </a:effectLst>
              </a:rPr>
              <a:t>Key Customers Include Railroad, Wood Preservation &amp; Other Blue-Chip Industrial Companies</a:t>
            </a:r>
            <a:endParaRPr lang="en-US" altLang="ja-JP" sz="1400" b="1" dirty="0">
              <a:solidFill>
                <a:prstClr val="white"/>
              </a:solidFill>
              <a:effectLst>
                <a:outerShdw blurRad="38100" dist="38100" dir="2700000" algn="tl">
                  <a:srgbClr val="000000">
                    <a:alpha val="43137"/>
                  </a:srgbClr>
                </a:outerShdw>
              </a:effectLst>
              <a:ea typeface="MS PGothic" pitchFamily="34" charset="-128"/>
            </a:endParaRPr>
          </a:p>
        </p:txBody>
      </p:sp>
      <p:sp>
        <p:nvSpPr>
          <p:cNvPr id="3" name="Title 2"/>
          <p:cNvSpPr>
            <a:spLocks noGrp="1"/>
          </p:cNvSpPr>
          <p:nvPr>
            <p:ph type="title"/>
          </p:nvPr>
        </p:nvSpPr>
        <p:spPr/>
        <p:txBody>
          <a:bodyPr/>
          <a:lstStyle/>
          <a:p>
            <a:r>
              <a:rPr lang="en-US" altLang="ja-JP" dirty="0">
                <a:ea typeface="MS PGothic" pitchFamily="34" charset="-128"/>
              </a:rPr>
              <a:t>Long-Term Contracts with </a:t>
            </a:r>
            <a:br>
              <a:rPr lang="en-US" altLang="ja-JP" dirty="0">
                <a:ea typeface="MS PGothic" pitchFamily="34" charset="-128"/>
              </a:rPr>
            </a:br>
            <a:r>
              <a:rPr lang="en-US" altLang="ja-JP" dirty="0">
                <a:ea typeface="MS PGothic" pitchFamily="34" charset="-128"/>
              </a:rPr>
              <a:t>Key Customers</a:t>
            </a:r>
            <a:endParaRPr lang="en-US" dirty="0"/>
          </a:p>
        </p:txBody>
      </p:sp>
      <p:sp>
        <p:nvSpPr>
          <p:cNvPr id="6" name="Slide Number Placeholder 5"/>
          <p:cNvSpPr>
            <a:spLocks noGrp="1"/>
          </p:cNvSpPr>
          <p:nvPr>
            <p:ph type="sldNum" sz="quarter" idx="10"/>
          </p:nvPr>
        </p:nvSpPr>
        <p:spPr/>
        <p:txBody>
          <a:bodyPr/>
          <a:lstStyle/>
          <a:p>
            <a:pPr>
              <a:defRPr/>
            </a:pPr>
            <a:fld id="{3E5870CC-03EC-45FE-9E2B-5900AC3A0E0D}" type="slidenum">
              <a:rPr lang="en-US" smtClean="0"/>
              <a:pPr>
                <a:defRPr/>
              </a:pPr>
              <a:t>18</a:t>
            </a:fld>
            <a:endParaRPr lang="en-US" dirty="0"/>
          </a:p>
        </p:txBody>
      </p:sp>
    </p:spTree>
    <p:custDataLst>
      <p:tags r:id="rId1"/>
    </p:custDataLst>
    <p:extLst>
      <p:ext uri="{BB962C8B-B14F-4D97-AF65-F5344CB8AC3E}">
        <p14:creationId xmlns:p14="http://schemas.microsoft.com/office/powerpoint/2010/main" val="2338558160"/>
      </p:ext>
    </p:extLst>
  </p:cSld>
  <p:clrMapOvr>
    <a:masterClrMapping/>
  </p:clrMapOvr>
  <p:transition>
    <p:cover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81002" y="1890069"/>
          <a:ext cx="8350857" cy="4450227"/>
        </p:xfrm>
        <a:graphic>
          <a:graphicData uri="http://schemas.openxmlformats.org/drawingml/2006/table">
            <a:tbl>
              <a:tblPr firstRow="1" bandRow="1">
                <a:tableStyleId>{5C22544A-7EE6-4342-B048-85BDC9FD1C3A}</a:tableStyleId>
              </a:tblPr>
              <a:tblGrid>
                <a:gridCol w="2214103">
                  <a:extLst>
                    <a:ext uri="{9D8B030D-6E8A-4147-A177-3AD203B41FA5}">
                      <a16:colId xmlns:a16="http://schemas.microsoft.com/office/drawing/2014/main" val="2691207358"/>
                    </a:ext>
                  </a:extLst>
                </a:gridCol>
                <a:gridCol w="6136754">
                  <a:extLst>
                    <a:ext uri="{9D8B030D-6E8A-4147-A177-3AD203B41FA5}">
                      <a16:colId xmlns:a16="http://schemas.microsoft.com/office/drawing/2014/main" val="1508104428"/>
                    </a:ext>
                  </a:extLst>
                </a:gridCol>
              </a:tblGrid>
              <a:tr h="350667">
                <a:tc>
                  <a:txBody>
                    <a:bodyPr/>
                    <a:lstStyle/>
                    <a:p>
                      <a:pPr algn="l"/>
                      <a:r>
                        <a:rPr lang="en-US" sz="1100" b="1" i="0" dirty="0">
                          <a:solidFill>
                            <a:schemeClr val="bg1"/>
                          </a:solidFill>
                          <a:effectLst>
                            <a:outerShdw blurRad="50800" dist="38100" dir="2700000" algn="tl" rotWithShape="0">
                              <a:prstClr val="black">
                                <a:alpha val="40000"/>
                              </a:prstClr>
                            </a:outerShdw>
                          </a:effectLst>
                        </a:rPr>
                        <a:t>Strategic</a:t>
                      </a:r>
                      <a:r>
                        <a:rPr lang="en-US" sz="1100" b="1" i="0" baseline="0" dirty="0">
                          <a:solidFill>
                            <a:schemeClr val="bg1"/>
                          </a:solidFill>
                          <a:effectLst>
                            <a:outerShdw blurRad="50800" dist="38100" dir="2700000" algn="tl" rotWithShape="0">
                              <a:prstClr val="black">
                                <a:alpha val="40000"/>
                              </a:prstClr>
                            </a:outerShdw>
                          </a:effectLst>
                        </a:rPr>
                        <a:t> </a:t>
                      </a:r>
                      <a:r>
                        <a:rPr lang="en-US" sz="1100" b="1" i="0" dirty="0">
                          <a:solidFill>
                            <a:schemeClr val="bg1"/>
                          </a:solidFill>
                          <a:effectLst>
                            <a:outerShdw blurRad="50800" dist="38100" dir="2700000" algn="tl" rotWithShape="0">
                              <a:prstClr val="black">
                                <a:alpha val="40000"/>
                              </a:prstClr>
                            </a:outerShdw>
                          </a:effectLst>
                        </a:rPr>
                        <a:t>Initiatives</a:t>
                      </a:r>
                    </a:p>
                  </a:txBody>
                  <a:tcPr anchor="ctr">
                    <a:solidFill>
                      <a:srgbClr val="709B50"/>
                    </a:solidFill>
                  </a:tcPr>
                </a:tc>
                <a:tc>
                  <a:txBody>
                    <a:bodyPr/>
                    <a:lstStyle/>
                    <a:p>
                      <a:pPr algn="l">
                        <a:tabLst>
                          <a:tab pos="227013" algn="l"/>
                        </a:tabLst>
                      </a:pPr>
                      <a:r>
                        <a:rPr lang="en-US" sz="1100" i="0" dirty="0">
                          <a:solidFill>
                            <a:schemeClr val="bg1"/>
                          </a:solidFill>
                          <a:effectLst>
                            <a:outerShdw blurRad="50800" dist="38100" dir="2700000" algn="tl" rotWithShape="0">
                              <a:prstClr val="black">
                                <a:alpha val="40000"/>
                              </a:prstClr>
                            </a:outerShdw>
                          </a:effectLst>
                        </a:rPr>
                        <a:t>Actions Taken</a:t>
                      </a:r>
                    </a:p>
                  </a:txBody>
                  <a:tcPr anchor="ctr">
                    <a:solidFill>
                      <a:srgbClr val="709B50"/>
                    </a:solidFill>
                  </a:tcPr>
                </a:tc>
                <a:extLst>
                  <a:ext uri="{0D108BD9-81ED-4DB2-BD59-A6C34878D82A}">
                    <a16:rowId xmlns:a16="http://schemas.microsoft.com/office/drawing/2014/main" val="995636459"/>
                  </a:ext>
                </a:extLst>
              </a:tr>
              <a:tr h="578664">
                <a:tc>
                  <a:txBody>
                    <a:bodyPr/>
                    <a:lstStyle/>
                    <a:p>
                      <a:pPr algn="l">
                        <a:spcAft>
                          <a:spcPts val="300"/>
                        </a:spcAft>
                      </a:pPr>
                      <a:r>
                        <a:rPr lang="en-US" sz="1100" b="1" dirty="0">
                          <a:solidFill>
                            <a:srgbClr val="FFFFFF"/>
                          </a:solidFill>
                          <a:effectLst>
                            <a:outerShdw blurRad="50800" dist="38100" dir="2700000" algn="tl" rotWithShape="0">
                              <a:prstClr val="black">
                                <a:alpha val="40000"/>
                              </a:prstClr>
                            </a:outerShdw>
                          </a:effectLst>
                        </a:rPr>
                        <a:t>Reduce</a:t>
                      </a:r>
                      <a:r>
                        <a:rPr lang="en-US" sz="1100" b="1" baseline="0" dirty="0">
                          <a:solidFill>
                            <a:srgbClr val="FFFFFF"/>
                          </a:solidFill>
                          <a:effectLst>
                            <a:outerShdw blurRad="50800" dist="38100" dir="2700000" algn="tl" rotWithShape="0">
                              <a:prstClr val="black">
                                <a:alpha val="40000"/>
                              </a:prstClr>
                            </a:outerShdw>
                          </a:effectLst>
                        </a:rPr>
                        <a:t> China Risk Profile</a:t>
                      </a:r>
                      <a:endParaRPr lang="en-US" sz="1100" b="1" dirty="0">
                        <a:solidFill>
                          <a:srgbClr val="FFFFFF"/>
                        </a:solidFill>
                        <a:effectLst>
                          <a:outerShdw blurRad="50800" dist="38100" dir="2700000" algn="tl" rotWithShape="0">
                            <a:prstClr val="black">
                              <a:alpha val="40000"/>
                            </a:prstClr>
                          </a:outerShdw>
                        </a:effectLst>
                      </a:endParaRPr>
                    </a:p>
                  </a:txBody>
                  <a:tcPr anchor="ctr">
                    <a:solidFill>
                      <a:schemeClr val="tx2"/>
                    </a:solidFill>
                  </a:tcPr>
                </a:tc>
                <a:tc>
                  <a:txBody>
                    <a:bodyPr/>
                    <a:lstStyle/>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dirty="0">
                          <a:solidFill>
                            <a:srgbClr val="01617A"/>
                          </a:solidFill>
                          <a:latin typeface="+mn-lt"/>
                          <a:ea typeface="+mn-ea"/>
                          <a:cs typeface="+mn-cs"/>
                        </a:rPr>
                        <a:t>Exited 2 of 3 </a:t>
                      </a:r>
                      <a:r>
                        <a:rPr lang="en-US" sz="1100" baseline="0" dirty="0">
                          <a:solidFill>
                            <a:srgbClr val="01617A"/>
                          </a:solidFill>
                          <a:latin typeface="+mn-lt"/>
                          <a:ea typeface="+mn-ea"/>
                          <a:cs typeface="+mn-cs"/>
                        </a:rPr>
                        <a:t>joint ventures in China</a:t>
                      </a:r>
                      <a:endParaRPr lang="en-US" sz="1100" kern="0" dirty="0">
                        <a:solidFill>
                          <a:srgbClr val="01617A"/>
                        </a:solidFill>
                      </a:endParaRPr>
                    </a:p>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kern="0" dirty="0">
                          <a:solidFill>
                            <a:srgbClr val="01617A"/>
                          </a:solidFill>
                        </a:rPr>
                        <a:t>Restructured loan agreements in China;</a:t>
                      </a:r>
                      <a:r>
                        <a:rPr lang="en-US" sz="1100" kern="0" baseline="0" dirty="0">
                          <a:solidFill>
                            <a:srgbClr val="01617A"/>
                          </a:solidFill>
                        </a:rPr>
                        <a:t> r</a:t>
                      </a:r>
                      <a:r>
                        <a:rPr lang="en-US" sz="1100" kern="0" dirty="0">
                          <a:solidFill>
                            <a:srgbClr val="01617A"/>
                          </a:solidFill>
                        </a:rPr>
                        <a:t>enegotiated soft pitch agreement with Nippon Steel and received $30M (July 2015)</a:t>
                      </a:r>
                    </a:p>
                  </a:txBody>
                  <a:tcPr>
                    <a:solidFill>
                      <a:schemeClr val="bg1">
                        <a:lumMod val="95000"/>
                      </a:schemeClr>
                    </a:solidFill>
                  </a:tcPr>
                </a:tc>
                <a:extLst>
                  <a:ext uri="{0D108BD9-81ED-4DB2-BD59-A6C34878D82A}">
                    <a16:rowId xmlns:a16="http://schemas.microsoft.com/office/drawing/2014/main" val="10001"/>
                  </a:ext>
                </a:extLst>
              </a:tr>
              <a:tr h="785144">
                <a:tc>
                  <a:txBody>
                    <a:bodyPr/>
                    <a:lstStyle/>
                    <a:p>
                      <a:pPr algn="l">
                        <a:spcAft>
                          <a:spcPts val="300"/>
                        </a:spcAft>
                      </a:pPr>
                      <a:r>
                        <a:rPr lang="en-US" sz="1100" b="1" dirty="0">
                          <a:solidFill>
                            <a:srgbClr val="FFFFFF"/>
                          </a:solidFill>
                          <a:effectLst>
                            <a:outerShdw blurRad="50800" dist="38100" dir="2700000" algn="tl" rotWithShape="0">
                              <a:prstClr val="black">
                                <a:alpha val="40000"/>
                              </a:prstClr>
                            </a:outerShdw>
                          </a:effectLst>
                        </a:rPr>
                        <a:t>Streamline </a:t>
                      </a:r>
                      <a:r>
                        <a:rPr lang="en-US" sz="1100" b="1" baseline="0" dirty="0">
                          <a:solidFill>
                            <a:srgbClr val="FFFFFF"/>
                          </a:solidFill>
                          <a:effectLst>
                            <a:outerShdw blurRad="50800" dist="38100" dir="2700000" algn="tl" rotWithShape="0">
                              <a:prstClr val="black">
                                <a:alpha val="40000"/>
                              </a:prstClr>
                            </a:outerShdw>
                          </a:effectLst>
                        </a:rPr>
                        <a:t>CMC Business</a:t>
                      </a:r>
                      <a:endParaRPr lang="en-US" sz="1100" b="1" dirty="0">
                        <a:solidFill>
                          <a:srgbClr val="FFFFFF"/>
                        </a:solidFill>
                        <a:effectLst>
                          <a:outerShdw blurRad="50800" dist="38100" dir="2700000" algn="tl" rotWithShape="0">
                            <a:prstClr val="black">
                              <a:alpha val="40000"/>
                            </a:prstClr>
                          </a:outerShdw>
                        </a:effectLst>
                      </a:endParaRPr>
                    </a:p>
                  </a:txBody>
                  <a:tcPr anchor="ctr">
                    <a:solidFill>
                      <a:schemeClr val="tx2"/>
                    </a:solidFill>
                  </a:tcPr>
                </a:tc>
                <a:tc>
                  <a:txBody>
                    <a:bodyPr/>
                    <a:lstStyle/>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kern="0" dirty="0">
                          <a:solidFill>
                            <a:srgbClr val="01617A"/>
                          </a:solidFill>
                        </a:rPr>
                        <a:t>Ceased</a:t>
                      </a:r>
                      <a:r>
                        <a:rPr lang="en-US" sz="1100" kern="0" baseline="0" dirty="0">
                          <a:solidFill>
                            <a:srgbClr val="01617A"/>
                          </a:solidFill>
                        </a:rPr>
                        <a:t> distillation</a:t>
                      </a:r>
                      <a:r>
                        <a:rPr lang="en-US" sz="1100" kern="0" dirty="0">
                          <a:solidFill>
                            <a:srgbClr val="01617A"/>
                          </a:solidFill>
                        </a:rPr>
                        <a:t> or sold 7 of 11</a:t>
                      </a:r>
                      <a:r>
                        <a:rPr lang="en-US" sz="1100" kern="0" baseline="0" dirty="0">
                          <a:solidFill>
                            <a:srgbClr val="01617A"/>
                          </a:solidFill>
                        </a:rPr>
                        <a:t> </a:t>
                      </a:r>
                      <a:r>
                        <a:rPr lang="en-US" sz="1100" kern="0" dirty="0">
                          <a:solidFill>
                            <a:srgbClr val="01617A"/>
                          </a:solidFill>
                        </a:rPr>
                        <a:t>facilities by year-end 2016</a:t>
                      </a:r>
                    </a:p>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kern="0" dirty="0">
                          <a:solidFill>
                            <a:srgbClr val="01617A"/>
                          </a:solidFill>
                        </a:rPr>
                        <a:t>CMC revenues decreased from two-thirds to approx. one-third of consolidated sales</a:t>
                      </a:r>
                    </a:p>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kern="0" dirty="0">
                          <a:solidFill>
                            <a:srgbClr val="01617A"/>
                          </a:solidFill>
                        </a:rPr>
                        <a:t>Expect to improve CMC profitability to 9-15% adjusted EBITDA through economic cycle by</a:t>
                      </a:r>
                      <a:r>
                        <a:rPr lang="en-US" sz="1100" kern="0" baseline="0" dirty="0">
                          <a:solidFill>
                            <a:srgbClr val="01617A"/>
                          </a:solidFill>
                        </a:rPr>
                        <a:t> year-end </a:t>
                      </a:r>
                      <a:r>
                        <a:rPr lang="en-US" sz="1100" kern="0" dirty="0">
                          <a:solidFill>
                            <a:srgbClr val="01617A"/>
                          </a:solidFill>
                        </a:rPr>
                        <a:t>2018;</a:t>
                      </a:r>
                      <a:r>
                        <a:rPr lang="en-US" sz="1100" kern="0" baseline="0" dirty="0">
                          <a:solidFill>
                            <a:srgbClr val="01617A"/>
                          </a:solidFill>
                        </a:rPr>
                        <a:t> 2017 EBITDA at 13.7%</a:t>
                      </a:r>
                      <a:endParaRPr lang="en-US" sz="1100" kern="0" dirty="0">
                        <a:solidFill>
                          <a:srgbClr val="01617A"/>
                        </a:solidFill>
                      </a:endParaRPr>
                    </a:p>
                  </a:txBody>
                  <a:tcPr>
                    <a:solidFill>
                      <a:schemeClr val="bg1">
                        <a:lumMod val="85000"/>
                      </a:schemeClr>
                    </a:solidFill>
                  </a:tcPr>
                </a:tc>
                <a:extLst>
                  <a:ext uri="{0D108BD9-81ED-4DB2-BD59-A6C34878D82A}">
                    <a16:rowId xmlns:a16="http://schemas.microsoft.com/office/drawing/2014/main" val="131643489"/>
                  </a:ext>
                </a:extLst>
              </a:tr>
              <a:tr h="657750">
                <a:tc>
                  <a:txBody>
                    <a:bodyPr/>
                    <a:lstStyle/>
                    <a:p>
                      <a:pPr algn="l">
                        <a:spcAft>
                          <a:spcPts val="300"/>
                        </a:spcAft>
                      </a:pPr>
                      <a:r>
                        <a:rPr lang="en-US" sz="1100" b="1" dirty="0">
                          <a:solidFill>
                            <a:srgbClr val="FFFFFF"/>
                          </a:solidFill>
                          <a:effectLst>
                            <a:outerShdw blurRad="50800" dist="38100" dir="2700000" algn="tl" rotWithShape="0">
                              <a:prstClr val="black">
                                <a:alpha val="40000"/>
                              </a:prstClr>
                            </a:outerShdw>
                          </a:effectLst>
                        </a:rPr>
                        <a:t>Aggressively Reduce</a:t>
                      </a:r>
                      <a:r>
                        <a:rPr lang="en-US" sz="1100" b="1" baseline="0" dirty="0">
                          <a:solidFill>
                            <a:srgbClr val="FFFFFF"/>
                          </a:solidFill>
                          <a:effectLst>
                            <a:outerShdw blurRad="50800" dist="38100" dir="2700000" algn="tl" rotWithShape="0">
                              <a:prstClr val="black">
                                <a:alpha val="40000"/>
                              </a:prstClr>
                            </a:outerShdw>
                          </a:effectLst>
                        </a:rPr>
                        <a:t> </a:t>
                      </a:r>
                      <a:r>
                        <a:rPr lang="en-US" sz="1100" b="1" dirty="0">
                          <a:solidFill>
                            <a:srgbClr val="FFFFFF"/>
                          </a:solidFill>
                          <a:effectLst>
                            <a:outerShdw blurRad="50800" dist="38100" dir="2700000" algn="tl" rotWithShape="0">
                              <a:prstClr val="black">
                                <a:alpha val="40000"/>
                              </a:prstClr>
                            </a:outerShdw>
                          </a:effectLst>
                        </a:rPr>
                        <a:t>Debt</a:t>
                      </a:r>
                    </a:p>
                    <a:p>
                      <a:pPr algn="l">
                        <a:spcAft>
                          <a:spcPts val="300"/>
                        </a:spcAft>
                      </a:pPr>
                      <a:r>
                        <a:rPr lang="en-US" sz="1100" b="0" i="1" dirty="0">
                          <a:solidFill>
                            <a:srgbClr val="FFFFFF"/>
                          </a:solidFill>
                          <a:effectLst>
                            <a:outerShdw blurRad="50800" dist="38100" dir="2700000" algn="tl" rotWithShape="0">
                              <a:prstClr val="black">
                                <a:alpha val="40000"/>
                              </a:prstClr>
                            </a:outerShdw>
                          </a:effectLst>
                        </a:rPr>
                        <a:t>Long-term Goal:</a:t>
                      </a:r>
                      <a:br>
                        <a:rPr lang="en-US" sz="1100" b="0" i="1" dirty="0">
                          <a:solidFill>
                            <a:srgbClr val="FFFFFF"/>
                          </a:solidFill>
                          <a:effectLst>
                            <a:outerShdw blurRad="50800" dist="38100" dir="2700000" algn="tl" rotWithShape="0">
                              <a:prstClr val="black">
                                <a:alpha val="40000"/>
                              </a:prstClr>
                            </a:outerShdw>
                          </a:effectLst>
                        </a:rPr>
                      </a:br>
                      <a:r>
                        <a:rPr lang="en-US" sz="1100" b="0" i="1" baseline="0" dirty="0">
                          <a:solidFill>
                            <a:srgbClr val="FFFFFF"/>
                          </a:solidFill>
                          <a:effectLst>
                            <a:outerShdw blurRad="50800" dist="38100" dir="2700000" algn="tl" rotWithShape="0">
                              <a:prstClr val="black">
                                <a:alpha val="40000"/>
                              </a:prstClr>
                            </a:outerShdw>
                          </a:effectLst>
                        </a:rPr>
                        <a:t>2.0x – 3.0x Net Leverage Ratio</a:t>
                      </a:r>
                    </a:p>
                  </a:txBody>
                  <a:tcPr anchor="ctr">
                    <a:solidFill>
                      <a:schemeClr val="tx2"/>
                    </a:solidFill>
                  </a:tcPr>
                </a:tc>
                <a:tc>
                  <a:txBody>
                    <a:bodyPr/>
                    <a:lstStyle/>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dirty="0">
                          <a:solidFill>
                            <a:srgbClr val="01617A"/>
                          </a:solidFill>
                        </a:rPr>
                        <a:t>Strong operating cash flow of $100M-$120M+ annually</a:t>
                      </a:r>
                    </a:p>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dirty="0">
                          <a:solidFill>
                            <a:srgbClr val="01617A"/>
                          </a:solidFill>
                        </a:rPr>
                        <a:t>Reduced</a:t>
                      </a:r>
                      <a:r>
                        <a:rPr lang="en-US" sz="1100" baseline="0" dirty="0">
                          <a:solidFill>
                            <a:srgbClr val="01617A"/>
                          </a:solidFill>
                        </a:rPr>
                        <a:t> debt to $677M at 12/31/17 vs. </a:t>
                      </a:r>
                      <a:r>
                        <a:rPr lang="en-US" sz="1100" dirty="0">
                          <a:solidFill>
                            <a:srgbClr val="01617A"/>
                          </a:solidFill>
                        </a:rPr>
                        <a:t>$851M at 12/31/</a:t>
                      </a:r>
                      <a:r>
                        <a:rPr lang="en-US" sz="1100" baseline="0" dirty="0">
                          <a:solidFill>
                            <a:srgbClr val="01617A"/>
                          </a:solidFill>
                        </a:rPr>
                        <a:t>14</a:t>
                      </a:r>
                    </a:p>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dirty="0">
                          <a:solidFill>
                            <a:srgbClr val="01617A"/>
                          </a:solidFill>
                        </a:rPr>
                        <a:t>Lowered</a:t>
                      </a:r>
                      <a:r>
                        <a:rPr lang="en-US" sz="1100" baseline="0" dirty="0">
                          <a:solidFill>
                            <a:srgbClr val="01617A"/>
                          </a:solidFill>
                        </a:rPr>
                        <a:t> net leverage ratio to 3.1x at 12/31/17 vs. 4.7x at 12/31/14 (per bank agreements)</a:t>
                      </a:r>
                    </a:p>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baseline="0" dirty="0">
                          <a:solidFill>
                            <a:srgbClr val="01617A"/>
                          </a:solidFill>
                        </a:rPr>
                        <a:t>Pro-forma net debt to adjusted EBITDA projected to be at or below 3.5x by 12/31/18</a:t>
                      </a:r>
                      <a:endParaRPr lang="en-US" sz="1100" dirty="0">
                        <a:solidFill>
                          <a:srgbClr val="01617A"/>
                        </a:solidFill>
                      </a:endParaRPr>
                    </a:p>
                  </a:txBody>
                  <a:tcPr>
                    <a:solidFill>
                      <a:schemeClr val="bg1">
                        <a:lumMod val="95000"/>
                      </a:schemeClr>
                    </a:solidFill>
                  </a:tcPr>
                </a:tc>
                <a:extLst>
                  <a:ext uri="{0D108BD9-81ED-4DB2-BD59-A6C34878D82A}">
                    <a16:rowId xmlns:a16="http://schemas.microsoft.com/office/drawing/2014/main" val="1313214629"/>
                  </a:ext>
                </a:extLst>
              </a:tr>
              <a:tr h="843756">
                <a:tc>
                  <a:txBody>
                    <a:bodyPr/>
                    <a:lstStyle/>
                    <a:p>
                      <a:pPr algn="l">
                        <a:spcAft>
                          <a:spcPts val="300"/>
                        </a:spcAft>
                      </a:pPr>
                      <a:r>
                        <a:rPr lang="en-US" sz="1100" b="1" dirty="0">
                          <a:solidFill>
                            <a:srgbClr val="FFFFFF"/>
                          </a:solidFill>
                          <a:effectLst>
                            <a:outerShdw blurRad="50800" dist="38100" dir="2700000" algn="tl" rotWithShape="0">
                              <a:prstClr val="black">
                                <a:alpha val="40000"/>
                              </a:prstClr>
                            </a:outerShdw>
                          </a:effectLst>
                        </a:rPr>
                        <a:t>Secure</a:t>
                      </a:r>
                      <a:r>
                        <a:rPr lang="en-US" sz="1100" b="1" baseline="0" dirty="0">
                          <a:solidFill>
                            <a:srgbClr val="FFFFFF"/>
                          </a:solidFill>
                          <a:effectLst>
                            <a:outerShdw blurRad="50800" dist="38100" dir="2700000" algn="tl" rotWithShape="0">
                              <a:prstClr val="black">
                                <a:alpha val="40000"/>
                              </a:prstClr>
                            </a:outerShdw>
                          </a:effectLst>
                        </a:rPr>
                        <a:t> Long-term Business of Key Customer Base</a:t>
                      </a:r>
                      <a:endParaRPr lang="en-US" sz="1100" b="1" dirty="0">
                        <a:solidFill>
                          <a:srgbClr val="FFFFFF"/>
                        </a:solidFill>
                        <a:effectLst>
                          <a:outerShdw blurRad="50800" dist="38100" dir="2700000" algn="tl" rotWithShape="0">
                            <a:prstClr val="black">
                              <a:alpha val="40000"/>
                            </a:prstClr>
                          </a:outerShdw>
                        </a:effectLst>
                      </a:endParaRPr>
                    </a:p>
                  </a:txBody>
                  <a:tcPr anchor="ctr">
                    <a:solidFill>
                      <a:schemeClr val="tx2"/>
                    </a:solidFill>
                  </a:tcPr>
                </a:tc>
                <a:tc>
                  <a:txBody>
                    <a:bodyPr/>
                    <a:lstStyle/>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kern="0" dirty="0">
                          <a:solidFill>
                            <a:srgbClr val="01617A"/>
                          </a:solidFill>
                          <a:latin typeface="+mn-lt"/>
                        </a:rPr>
                        <a:t>Extended contracts with the BNSF,</a:t>
                      </a:r>
                      <a:r>
                        <a:rPr lang="en-US" sz="1100" kern="0" baseline="0" dirty="0">
                          <a:solidFill>
                            <a:srgbClr val="01617A"/>
                          </a:solidFill>
                          <a:latin typeface="+mn-lt"/>
                        </a:rPr>
                        <a:t> C</a:t>
                      </a:r>
                      <a:r>
                        <a:rPr lang="en-US" sz="1100" kern="0" dirty="0">
                          <a:solidFill>
                            <a:srgbClr val="01617A"/>
                          </a:solidFill>
                          <a:latin typeface="+mn-lt"/>
                        </a:rPr>
                        <a:t>SX, NS &amp; UP</a:t>
                      </a:r>
                      <a:r>
                        <a:rPr lang="en-US" sz="1100" kern="0" baseline="0" dirty="0">
                          <a:solidFill>
                            <a:srgbClr val="01617A"/>
                          </a:solidFill>
                          <a:latin typeface="+mn-lt"/>
                        </a:rPr>
                        <a:t> </a:t>
                      </a:r>
                      <a:r>
                        <a:rPr lang="en-US" sz="1100" kern="0" dirty="0">
                          <a:solidFill>
                            <a:srgbClr val="01617A"/>
                          </a:solidFill>
                          <a:latin typeface="+mn-lt"/>
                        </a:rPr>
                        <a:t>into 2020-2026</a:t>
                      </a:r>
                    </a:p>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kern="0" dirty="0">
                          <a:solidFill>
                            <a:srgbClr val="01617A"/>
                          </a:solidFill>
                          <a:latin typeface="+mn-lt"/>
                        </a:rPr>
                        <a:t>Signed long-term rail</a:t>
                      </a:r>
                      <a:r>
                        <a:rPr lang="en-US" sz="1100" kern="0" baseline="0" dirty="0">
                          <a:solidFill>
                            <a:srgbClr val="01617A"/>
                          </a:solidFill>
                          <a:latin typeface="+mn-lt"/>
                        </a:rPr>
                        <a:t> joint agreements with NS (2019) &amp; UP (2021)</a:t>
                      </a:r>
                    </a:p>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kern="0" dirty="0">
                          <a:solidFill>
                            <a:srgbClr val="01617A"/>
                          </a:solidFill>
                          <a:latin typeface="+mn-lt"/>
                          <a:ea typeface="+mn-ea"/>
                          <a:cs typeface="+mn-cs"/>
                        </a:rPr>
                        <a:t>Extended supply agreements with 2 largest PC customers</a:t>
                      </a:r>
                    </a:p>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kern="1200" dirty="0">
                          <a:solidFill>
                            <a:srgbClr val="01617A"/>
                          </a:solidFill>
                          <a:effectLst/>
                          <a:latin typeface="+mn-lt"/>
                          <a:ea typeface="+mn-ea"/>
                          <a:cs typeface="+mn-cs"/>
                        </a:rPr>
                        <a:t>S</a:t>
                      </a:r>
                      <a:r>
                        <a:rPr lang="en-US" sz="1100" kern="1200" baseline="0" dirty="0">
                          <a:solidFill>
                            <a:srgbClr val="01617A"/>
                          </a:solidFill>
                          <a:effectLst/>
                          <a:latin typeface="+mn-lt"/>
                          <a:ea typeface="+mn-ea"/>
                          <a:cs typeface="+mn-cs"/>
                        </a:rPr>
                        <a:t>igned 2 long-term contracts expected </a:t>
                      </a:r>
                      <a:r>
                        <a:rPr lang="en-US" sz="1100" kern="1200" dirty="0">
                          <a:solidFill>
                            <a:srgbClr val="01617A"/>
                          </a:solidFill>
                          <a:effectLst/>
                          <a:latin typeface="+mn-lt"/>
                          <a:ea typeface="+mn-ea"/>
                          <a:cs typeface="+mn-cs"/>
                        </a:rPr>
                        <a:t>to increase phthalic</a:t>
                      </a:r>
                      <a:r>
                        <a:rPr lang="en-US" sz="1100" kern="1200" baseline="0" dirty="0">
                          <a:solidFill>
                            <a:srgbClr val="01617A"/>
                          </a:solidFill>
                          <a:effectLst/>
                          <a:latin typeface="+mn-lt"/>
                          <a:ea typeface="+mn-ea"/>
                          <a:cs typeface="+mn-cs"/>
                        </a:rPr>
                        <a:t> </a:t>
                      </a:r>
                      <a:r>
                        <a:rPr lang="en-US" sz="1100" kern="1200" dirty="0">
                          <a:solidFill>
                            <a:srgbClr val="01617A"/>
                          </a:solidFill>
                          <a:effectLst/>
                          <a:latin typeface="+mn-lt"/>
                          <a:ea typeface="+mn-ea"/>
                          <a:cs typeface="+mn-cs"/>
                        </a:rPr>
                        <a:t>sales volume</a:t>
                      </a:r>
                      <a:r>
                        <a:rPr lang="en-US" sz="1100" kern="1200" baseline="0" dirty="0">
                          <a:solidFill>
                            <a:srgbClr val="01617A"/>
                          </a:solidFill>
                          <a:effectLst/>
                          <a:latin typeface="+mn-lt"/>
                          <a:ea typeface="+mn-ea"/>
                          <a:cs typeface="+mn-cs"/>
                        </a:rPr>
                        <a:t> ≥ 20% </a:t>
                      </a:r>
                      <a:r>
                        <a:rPr lang="en-US" sz="1100" kern="1200" dirty="0">
                          <a:solidFill>
                            <a:srgbClr val="01617A"/>
                          </a:solidFill>
                          <a:effectLst/>
                          <a:latin typeface="+mn-lt"/>
                          <a:ea typeface="+mn-ea"/>
                          <a:cs typeface="+mn-cs"/>
                        </a:rPr>
                        <a:t>YOY</a:t>
                      </a:r>
                      <a:endParaRPr lang="en-US" sz="1100" dirty="0">
                        <a:solidFill>
                          <a:srgbClr val="01617A"/>
                        </a:solidFill>
                        <a:latin typeface="+mn-lt"/>
                        <a:ea typeface="+mn-ea"/>
                        <a:cs typeface="+mn-cs"/>
                      </a:endParaRPr>
                    </a:p>
                  </a:txBody>
                  <a:tcPr>
                    <a:solidFill>
                      <a:srgbClr val="D9D9D9"/>
                    </a:solidFill>
                  </a:tcPr>
                </a:tc>
                <a:extLst>
                  <a:ext uri="{0D108BD9-81ED-4DB2-BD59-A6C34878D82A}">
                    <a16:rowId xmlns:a16="http://schemas.microsoft.com/office/drawing/2014/main" val="423843133"/>
                  </a:ext>
                </a:extLst>
              </a:tr>
              <a:tr h="552696">
                <a:tc>
                  <a:txBody>
                    <a:bodyPr/>
                    <a:lstStyle/>
                    <a:p>
                      <a:pPr algn="l">
                        <a:spcAft>
                          <a:spcPts val="300"/>
                        </a:spcAft>
                      </a:pPr>
                      <a:r>
                        <a:rPr lang="en-US" sz="1100" b="1" dirty="0">
                          <a:solidFill>
                            <a:srgbClr val="FFFFFF"/>
                          </a:solidFill>
                          <a:effectLst>
                            <a:outerShdw blurRad="50800" dist="38100" dir="2700000" algn="tl" rotWithShape="0">
                              <a:prstClr val="black">
                                <a:alpha val="40000"/>
                              </a:prstClr>
                            </a:outerShdw>
                          </a:effectLst>
                        </a:rPr>
                        <a:t>Continue to Enhance Business Profile</a:t>
                      </a:r>
                    </a:p>
                  </a:txBody>
                  <a:tcPr anchor="ctr">
                    <a:solidFill>
                      <a:schemeClr val="tx2"/>
                    </a:solidFill>
                  </a:tcPr>
                </a:tc>
                <a:tc>
                  <a:txBody>
                    <a:bodyPr/>
                    <a:lstStyle/>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baseline="0" dirty="0">
                          <a:solidFill>
                            <a:srgbClr val="01617A"/>
                          </a:solidFill>
                          <a:latin typeface="+mn-lt"/>
                          <a:ea typeface="+mn-ea"/>
                          <a:cs typeface="+mn-cs"/>
                        </a:rPr>
                        <a:t>Acquired Cox Industrial utility pole business (April 2018); M.A. Energy Resources (Feb 2018)</a:t>
                      </a:r>
                    </a:p>
                    <a:p>
                      <a:pPr marL="117475" marR="0" lvl="1" indent="-109538" algn="l" defTabSz="914400" rtl="0" eaLnBrk="1" fontAlgn="base" latinLnBrk="0" hangingPunct="1">
                        <a:lnSpc>
                          <a:spcPct val="100000"/>
                        </a:lnSpc>
                        <a:spcBef>
                          <a:spcPts val="0"/>
                        </a:spcBef>
                        <a:spcAft>
                          <a:spcPts val="300"/>
                        </a:spcAft>
                        <a:buClr>
                          <a:srgbClr val="5AB125"/>
                        </a:buClr>
                        <a:buSzTx/>
                        <a:buFontTx/>
                        <a:buChar char="•"/>
                        <a:tabLst/>
                        <a:defRPr/>
                      </a:pPr>
                      <a:r>
                        <a:rPr lang="en-US" sz="1100" baseline="0" dirty="0">
                          <a:solidFill>
                            <a:srgbClr val="01617A"/>
                          </a:solidFill>
                          <a:latin typeface="+mn-lt"/>
                          <a:ea typeface="+mn-ea"/>
                          <a:cs typeface="+mn-cs"/>
                        </a:rPr>
                        <a:t>Divested non-core businesses</a:t>
                      </a:r>
                    </a:p>
                    <a:p>
                      <a:pPr marL="636587" marR="0" lvl="2" indent="-171450" algn="l" defTabSz="914400" rtl="0" eaLnBrk="1" fontAlgn="base" latinLnBrk="0" hangingPunct="1">
                        <a:lnSpc>
                          <a:spcPct val="100000"/>
                        </a:lnSpc>
                        <a:spcBef>
                          <a:spcPts val="0"/>
                        </a:spcBef>
                        <a:spcAft>
                          <a:spcPts val="300"/>
                        </a:spcAft>
                        <a:buClr>
                          <a:srgbClr val="5AB125"/>
                        </a:buClr>
                        <a:buSzTx/>
                        <a:buFont typeface="Courier New" panose="02070309020205020404" pitchFamily="49" charset="0"/>
                        <a:buChar char="o"/>
                        <a:tabLst/>
                        <a:defRPr/>
                      </a:pPr>
                      <a:r>
                        <a:rPr lang="en-US" sz="1100" baseline="0" dirty="0">
                          <a:solidFill>
                            <a:srgbClr val="01617A"/>
                          </a:solidFill>
                          <a:latin typeface="+mn-lt"/>
                          <a:ea typeface="+mn-ea"/>
                          <a:cs typeface="+mn-cs"/>
                        </a:rPr>
                        <a:t>CMC – Port Clarence &amp; Scunthorpe distillation facilities; T</a:t>
                      </a:r>
                      <a:r>
                        <a:rPr lang="en-US" sz="1100" kern="0" dirty="0">
                          <a:solidFill>
                            <a:srgbClr val="01617A"/>
                          </a:solidFill>
                        </a:rPr>
                        <a:t>KK minority-held JV</a:t>
                      </a:r>
                      <a:endParaRPr lang="en-US" sz="1100" kern="0" baseline="0" dirty="0">
                        <a:solidFill>
                          <a:srgbClr val="01617A"/>
                        </a:solidFill>
                        <a:latin typeface="+mn-lt"/>
                        <a:ea typeface="+mn-ea"/>
                        <a:cs typeface="+mn-cs"/>
                      </a:endParaRPr>
                    </a:p>
                    <a:p>
                      <a:pPr marL="636587" marR="0" lvl="2" indent="-171450" algn="l" defTabSz="914400" rtl="0" eaLnBrk="1" fontAlgn="base" latinLnBrk="0" hangingPunct="1">
                        <a:lnSpc>
                          <a:spcPct val="100000"/>
                        </a:lnSpc>
                        <a:spcBef>
                          <a:spcPts val="0"/>
                        </a:spcBef>
                        <a:spcAft>
                          <a:spcPts val="300"/>
                        </a:spcAft>
                        <a:buClr>
                          <a:srgbClr val="5AB125"/>
                        </a:buClr>
                        <a:buSzTx/>
                        <a:buFont typeface="Courier New" panose="02070309020205020404" pitchFamily="49" charset="0"/>
                        <a:buChar char="o"/>
                        <a:tabLst/>
                        <a:defRPr/>
                      </a:pPr>
                      <a:r>
                        <a:rPr lang="en-US" sz="1100" dirty="0">
                          <a:solidFill>
                            <a:srgbClr val="01617A"/>
                          </a:solidFill>
                          <a:latin typeface="+mn-lt"/>
                          <a:ea typeface="+mn-ea"/>
                          <a:cs typeface="+mn-cs"/>
                        </a:rPr>
                        <a:t>RUPS – </a:t>
                      </a:r>
                      <a:r>
                        <a:rPr lang="en-US" sz="1100" baseline="0" dirty="0">
                          <a:solidFill>
                            <a:srgbClr val="01617A"/>
                          </a:solidFill>
                          <a:latin typeface="+mn-lt"/>
                          <a:ea typeface="+mn-ea"/>
                          <a:cs typeface="+mn-cs"/>
                        </a:rPr>
                        <a:t>KSA concrete tie joint venture; Wood Protection lumber-treating business</a:t>
                      </a:r>
                    </a:p>
                  </a:txBody>
                  <a:tcPr>
                    <a:solidFill>
                      <a:schemeClr val="bg1">
                        <a:lumMod val="95000"/>
                      </a:schemeClr>
                    </a:solidFill>
                  </a:tcPr>
                </a:tc>
                <a:extLst>
                  <a:ext uri="{0D108BD9-81ED-4DB2-BD59-A6C34878D82A}">
                    <a16:rowId xmlns:a16="http://schemas.microsoft.com/office/drawing/2014/main" val="2676522974"/>
                  </a:ext>
                </a:extLst>
              </a:tr>
            </a:tbl>
          </a:graphicData>
        </a:graphic>
      </p:graphicFrame>
      <p:sp>
        <p:nvSpPr>
          <p:cNvPr id="7" name="MessageStatement"/>
          <p:cNvSpPr>
            <a:spLocks noChangeArrowheads="1"/>
          </p:cNvSpPr>
          <p:nvPr/>
        </p:nvSpPr>
        <p:spPr bwMode="gray">
          <a:xfrm>
            <a:off x="381002" y="1371600"/>
            <a:ext cx="8350857" cy="502693"/>
          </a:xfrm>
          <a:prstGeom prst="rect">
            <a:avLst/>
          </a:prstGeom>
          <a:solidFill>
            <a:schemeClr val="tx2"/>
          </a:solidFill>
          <a:ln w="9525">
            <a:noFill/>
            <a:miter lim="800000"/>
            <a:headEnd/>
            <a:tailEnd/>
          </a:ln>
          <a:effectLst>
            <a:innerShdw blurRad="63500" dist="50800" dir="2700000">
              <a:prstClr val="black">
                <a:alpha val="50000"/>
              </a:prstClr>
            </a:innerShdw>
          </a:effectLst>
        </p:spPr>
        <p:txBody>
          <a:bodyPr wrap="square" lIns="101600" rIns="10160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1400" b="1" dirty="0">
                <a:solidFill>
                  <a:prstClr val="white"/>
                </a:solidFill>
                <a:effectLst>
                  <a:outerShdw blurRad="50800" dist="38100" dir="2700000" algn="tl" rotWithShape="0">
                    <a:prstClr val="black">
                      <a:alpha val="40000"/>
                    </a:prstClr>
                  </a:outerShdw>
                </a:effectLst>
              </a:rPr>
              <a:t>Strengthening </a:t>
            </a:r>
            <a:r>
              <a:rPr kumimoji="0" lang="en-US" sz="1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charset="0"/>
                <a:ea typeface="+mn-ea"/>
                <a:cs typeface="+mn-cs"/>
              </a:rPr>
              <a:t>Our Market Position; </a:t>
            </a:r>
            <a:r>
              <a:rPr lang="en-US" sz="1400" b="1" dirty="0">
                <a:solidFill>
                  <a:prstClr val="white"/>
                </a:solidFill>
                <a:effectLst>
                  <a:outerShdw blurRad="50800" dist="38100" dir="2700000" algn="tl" rotWithShape="0">
                    <a:prstClr val="black">
                      <a:alpha val="40000"/>
                    </a:prstClr>
                  </a:outerShdw>
                </a:effectLst>
              </a:rPr>
              <a:t>Optimizing Our </a:t>
            </a:r>
            <a:r>
              <a:rPr kumimoji="0" lang="en-US" sz="1400" b="1" i="0" u="none" strike="noStrike" kern="1200" cap="none" spc="0" normalizeH="0" baseline="0" noProof="0" dirty="0">
                <a:ln>
                  <a:noFill/>
                </a:ln>
                <a:solidFill>
                  <a:prstClr val="white"/>
                </a:solidFill>
                <a:effectLst>
                  <a:outerShdw blurRad="50800" dist="38100" dir="2700000" algn="tl" rotWithShape="0">
                    <a:prstClr val="black">
                      <a:alpha val="40000"/>
                    </a:prstClr>
                  </a:outerShdw>
                </a:effectLst>
                <a:uLnTx/>
                <a:uFillTx/>
                <a:latin typeface="Arial" charset="0"/>
                <a:ea typeface="+mn-ea"/>
                <a:cs typeface="+mn-cs"/>
              </a:rPr>
              <a:t>Portfolio</a:t>
            </a:r>
          </a:p>
        </p:txBody>
      </p:sp>
      <p:sp>
        <p:nvSpPr>
          <p:cNvPr id="2" name="Title 1"/>
          <p:cNvSpPr>
            <a:spLocks noGrp="1"/>
          </p:cNvSpPr>
          <p:nvPr>
            <p:ph type="title"/>
          </p:nvPr>
        </p:nvSpPr>
        <p:spPr/>
        <p:txBody>
          <a:bodyPr/>
          <a:lstStyle/>
          <a:p>
            <a:pPr lvl="0"/>
            <a:r>
              <a:rPr lang="en-US" kern="1200" dirty="0">
                <a:latin typeface="Arial" charset="0"/>
              </a:rPr>
              <a:t>Successfully Repositioned Business</a:t>
            </a:r>
            <a:endParaRPr lang="en-US" dirty="0"/>
          </a:p>
        </p:txBody>
      </p:sp>
      <p:sp>
        <p:nvSpPr>
          <p:cNvPr id="5" name="Slide Number Placeholder 4"/>
          <p:cNvSpPr>
            <a:spLocks noGrp="1"/>
          </p:cNvSpPr>
          <p:nvPr>
            <p:ph type="sldNum" sz="quarter" idx="10"/>
          </p:nvPr>
        </p:nvSpPr>
        <p:spPr/>
        <p:txBody>
          <a:bodyPr/>
          <a:lstStyle/>
          <a:p>
            <a:pPr>
              <a:defRPr/>
            </a:pPr>
            <a:fld id="{3E5870CC-03EC-45FE-9E2B-5900AC3A0E0D}" type="slidenum">
              <a:rPr lang="en-US" smtClean="0"/>
              <a:pPr>
                <a:defRPr/>
              </a:pPr>
              <a:t>19</a:t>
            </a:fld>
            <a:endParaRPr lang="en-US" dirty="0"/>
          </a:p>
        </p:txBody>
      </p:sp>
    </p:spTree>
    <p:extLst>
      <p:ext uri="{BB962C8B-B14F-4D97-AF65-F5344CB8AC3E}">
        <p14:creationId xmlns:p14="http://schemas.microsoft.com/office/powerpoint/2010/main" val="597646248"/>
      </p:ext>
    </p:extLst>
  </p:cSld>
  <p:clrMapOvr>
    <a:masterClrMapping/>
  </p:clrMapOvr>
  <p:transition>
    <p:cover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0"/>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331D34-BF29-46BB-A239-1F69313F930D}" type="slidenum">
              <a:rPr kumimoji="0" lang="en-US" sz="1200" b="0" i="0" u="none" strike="noStrike" kern="1200" cap="none" spc="0" normalizeH="0" baseline="0" noProof="0" smtClean="0">
                <a:ln>
                  <a:noFill/>
                </a:ln>
                <a:solidFill>
                  <a:srgbClr val="01617A"/>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1617A"/>
              </a:solidFill>
              <a:effectLst/>
              <a:uLnTx/>
              <a:uFillTx/>
              <a:latin typeface="Arial" pitchFamily="34" charset="0"/>
              <a:ea typeface="+mn-ea"/>
              <a:cs typeface="+mn-cs"/>
            </a:endParaRPr>
          </a:p>
        </p:txBody>
      </p:sp>
      <p:sp>
        <p:nvSpPr>
          <p:cNvPr id="5" name="Content Placeholder 4"/>
          <p:cNvSpPr>
            <a:spLocks noGrp="1"/>
          </p:cNvSpPr>
          <p:nvPr>
            <p:ph type="body" sz="quarter" idx="12"/>
          </p:nvPr>
        </p:nvSpPr>
        <p:spPr/>
        <p:txBody>
          <a:bodyPr/>
          <a:lstStyle/>
          <a:p>
            <a:r>
              <a:rPr lang="en-US" sz="3600" b="1" dirty="0"/>
              <a:t>Leroy M. Ball</a:t>
            </a:r>
          </a:p>
          <a:p>
            <a:r>
              <a:rPr lang="en-US" dirty="0"/>
              <a:t>President and </a:t>
            </a:r>
            <a:br>
              <a:rPr lang="en-US" dirty="0"/>
            </a:br>
            <a:r>
              <a:rPr lang="en-US" dirty="0"/>
              <a:t>Chief Executive Officer</a:t>
            </a:r>
          </a:p>
          <a:p>
            <a:r>
              <a:rPr lang="en-US" dirty="0">
                <a:solidFill>
                  <a:srgbClr val="5AB125"/>
                </a:solidFill>
              </a:rPr>
              <a:t>_______________________</a:t>
            </a:r>
            <a:endParaRPr lang="en-US" dirty="0"/>
          </a:p>
        </p:txBody>
      </p:sp>
      <p:pic>
        <p:nvPicPr>
          <p:cNvPr id="3" name="Picture Placeholder 2" descr="Leroy Ball DSC_2576.jpg"/>
          <p:cNvPicPr>
            <a:picLocks noGrp="1" noChangeAspect="1"/>
          </p:cNvPicPr>
          <p:nvPr>
            <p:ph type="pic" sz="quarter" idx="11"/>
          </p:nvPr>
        </p:nvPicPr>
        <p:blipFill rotWithShape="1">
          <a:blip r:embed="rId3" cstate="email">
            <a:extLst>
              <a:ext uri="{28A0092B-C50C-407E-A947-70E740481C1C}">
                <a14:useLocalDpi xmlns:a14="http://schemas.microsoft.com/office/drawing/2010/main" val="0"/>
              </a:ext>
            </a:extLst>
          </a:blip>
          <a:srcRect l="6218" t="9554" r="3348" b="21657"/>
          <a:stretch/>
        </p:blipFill>
        <p:spPr>
          <a:xfrm>
            <a:off x="6089952" y="2133600"/>
            <a:ext cx="2077683" cy="2374495"/>
          </a:xfrm>
        </p:spPr>
      </p:pic>
    </p:spTree>
    <p:extLst>
      <p:ext uri="{BB962C8B-B14F-4D97-AF65-F5344CB8AC3E}">
        <p14:creationId xmlns:p14="http://schemas.microsoft.com/office/powerpoint/2010/main" val="2026956068"/>
      </p:ext>
    </p:extLst>
  </p:cSld>
  <p:clrMapOvr>
    <a:masterClrMapping/>
  </p:clrMapOvr>
  <p:transition>
    <p:cover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7"/>
          <p:cNvSpPr txBox="1">
            <a:spLocks/>
          </p:cNvSpPr>
          <p:nvPr/>
        </p:nvSpPr>
        <p:spPr>
          <a:xfrm>
            <a:off x="838200" y="1905000"/>
            <a:ext cx="7467600" cy="1524000"/>
          </a:xfrm>
          <a:prstGeom prst="rect">
            <a:avLst/>
          </a:prstGeom>
        </p:spPr>
        <p:txBody>
          <a:bodyPr anchor="b" anchorCtr="0"/>
          <a:lstStyle>
            <a:lvl1pPr marL="0" indent="0" algn="l" rtl="0" eaLnBrk="1" fontAlgn="base" hangingPunct="1">
              <a:spcBef>
                <a:spcPct val="0"/>
              </a:spcBef>
              <a:spcAft>
                <a:spcPct val="35000"/>
              </a:spcAft>
              <a:buClr>
                <a:srgbClr val="65B24A"/>
              </a:buClr>
              <a:buNone/>
              <a:defRPr sz="3600" b="1">
                <a:solidFill>
                  <a:srgbClr val="01617A"/>
                </a:solidFill>
                <a:latin typeface="+mn-lt"/>
                <a:ea typeface="+mn-ea"/>
                <a:cs typeface="+mn-cs"/>
              </a:defRPr>
            </a:lvl1pPr>
            <a:lvl2pPr marL="457200" indent="0" algn="l" rtl="0" eaLnBrk="1" fontAlgn="base" hangingPunct="1">
              <a:spcBef>
                <a:spcPct val="0"/>
              </a:spcBef>
              <a:spcAft>
                <a:spcPct val="20000"/>
              </a:spcAft>
              <a:buClr>
                <a:srgbClr val="65B24A"/>
              </a:buClr>
              <a:buNone/>
              <a:defRPr sz="4400" b="1">
                <a:solidFill>
                  <a:srgbClr val="01617A"/>
                </a:solidFill>
                <a:latin typeface="+mn-lt"/>
              </a:defRPr>
            </a:lvl2pPr>
            <a:lvl3pPr marL="914400" indent="0" algn="l" rtl="0" eaLnBrk="1" fontAlgn="base" hangingPunct="1">
              <a:spcBef>
                <a:spcPct val="0"/>
              </a:spcBef>
              <a:spcAft>
                <a:spcPct val="20000"/>
              </a:spcAft>
              <a:buClr>
                <a:srgbClr val="65B24A"/>
              </a:buClr>
              <a:buNone/>
              <a:defRPr sz="4400" b="1">
                <a:solidFill>
                  <a:srgbClr val="01617A"/>
                </a:solidFill>
                <a:latin typeface="+mn-lt"/>
              </a:defRPr>
            </a:lvl3pPr>
            <a:lvl4pPr marL="1371600" indent="0" algn="l" rtl="0" eaLnBrk="1" fontAlgn="base" hangingPunct="1">
              <a:spcBef>
                <a:spcPct val="0"/>
              </a:spcBef>
              <a:spcAft>
                <a:spcPct val="20000"/>
              </a:spcAft>
              <a:buClr>
                <a:srgbClr val="65B24A"/>
              </a:buClr>
              <a:buNone/>
              <a:defRPr sz="4400" b="1">
                <a:solidFill>
                  <a:srgbClr val="01617A"/>
                </a:solidFill>
                <a:latin typeface="+mn-lt"/>
              </a:defRPr>
            </a:lvl4pPr>
            <a:lvl5pPr marL="1828800" indent="0" algn="l" rtl="0" eaLnBrk="1" fontAlgn="base" hangingPunct="1">
              <a:spcBef>
                <a:spcPct val="20000"/>
              </a:spcBef>
              <a:spcAft>
                <a:spcPct val="0"/>
              </a:spcAft>
              <a:buClr>
                <a:srgbClr val="65B24A"/>
              </a:buClr>
              <a:buNone/>
              <a:defRPr sz="4400" b="1">
                <a:solidFill>
                  <a:srgbClr val="01617A"/>
                </a:solidFill>
                <a:latin typeface="+mn-lt"/>
              </a:defRPr>
            </a:lvl5pPr>
            <a:lvl6pPr marL="2514600" indent="-228600" algn="l" rtl="0" eaLnBrk="1" fontAlgn="base" hangingPunct="1">
              <a:spcBef>
                <a:spcPct val="20000"/>
              </a:spcBef>
              <a:spcAft>
                <a:spcPct val="0"/>
              </a:spcAft>
              <a:buClr>
                <a:srgbClr val="65B24A"/>
              </a:buClr>
              <a:buChar char="•"/>
              <a:defRPr sz="2400">
                <a:solidFill>
                  <a:srgbClr val="01617A"/>
                </a:solidFill>
                <a:latin typeface="+mn-lt"/>
              </a:defRPr>
            </a:lvl6pPr>
            <a:lvl7pPr marL="2971800" indent="-228600" algn="l" rtl="0" eaLnBrk="1" fontAlgn="base" hangingPunct="1">
              <a:spcBef>
                <a:spcPct val="20000"/>
              </a:spcBef>
              <a:spcAft>
                <a:spcPct val="0"/>
              </a:spcAft>
              <a:buClr>
                <a:srgbClr val="65B24A"/>
              </a:buClr>
              <a:buChar char="•"/>
              <a:defRPr sz="2400">
                <a:solidFill>
                  <a:srgbClr val="01617A"/>
                </a:solidFill>
                <a:latin typeface="+mn-lt"/>
              </a:defRPr>
            </a:lvl7pPr>
            <a:lvl8pPr marL="3429000" indent="-228600" algn="l" rtl="0" eaLnBrk="1" fontAlgn="base" hangingPunct="1">
              <a:spcBef>
                <a:spcPct val="20000"/>
              </a:spcBef>
              <a:spcAft>
                <a:spcPct val="0"/>
              </a:spcAft>
              <a:buClr>
                <a:srgbClr val="65B24A"/>
              </a:buClr>
              <a:buChar char="•"/>
              <a:defRPr sz="2400">
                <a:solidFill>
                  <a:srgbClr val="01617A"/>
                </a:solidFill>
                <a:latin typeface="+mn-lt"/>
              </a:defRPr>
            </a:lvl8pPr>
            <a:lvl9pPr marL="3886200" indent="-228600" algn="l" rtl="0" eaLnBrk="1" fontAlgn="base" hangingPunct="1">
              <a:spcBef>
                <a:spcPct val="20000"/>
              </a:spcBef>
              <a:spcAft>
                <a:spcPct val="0"/>
              </a:spcAft>
              <a:buClr>
                <a:srgbClr val="65B24A"/>
              </a:buClr>
              <a:buChar char="•"/>
              <a:defRPr sz="2400">
                <a:solidFill>
                  <a:srgbClr val="01617A"/>
                </a:solidFill>
                <a:latin typeface="+mn-lt"/>
              </a:defRPr>
            </a:lvl9pPr>
          </a:lstStyle>
          <a:p>
            <a:pPr marL="0" marR="0" lvl="0" indent="0" algn="l" defTabSz="914400" rtl="0" eaLnBrk="1" fontAlgn="base" latinLnBrk="0" hangingPunct="1">
              <a:lnSpc>
                <a:spcPct val="100000"/>
              </a:lnSpc>
              <a:spcBef>
                <a:spcPct val="0"/>
              </a:spcBef>
              <a:spcAft>
                <a:spcPct val="35000"/>
              </a:spcAft>
              <a:buClr>
                <a:srgbClr val="65B24A"/>
              </a:buClr>
              <a:buSzTx/>
              <a:buFontTx/>
              <a:buNone/>
              <a:tabLst/>
              <a:defRPr/>
            </a:pPr>
            <a:r>
              <a:rPr kumimoji="0" lang="en-US" sz="3600" b="1" i="0" u="none" strike="noStrike" kern="0" cap="none" spc="0" normalizeH="0" baseline="0" noProof="0" dirty="0">
                <a:ln>
                  <a:noFill/>
                </a:ln>
                <a:solidFill>
                  <a:srgbClr val="01617A"/>
                </a:solidFill>
                <a:effectLst/>
                <a:uLnTx/>
                <a:uFillTx/>
                <a:latin typeface="Arial"/>
                <a:ea typeface="+mn-ea"/>
                <a:cs typeface="+mn-cs"/>
              </a:rPr>
              <a:t>Utility and Industrial Products</a:t>
            </a:r>
          </a:p>
          <a:p>
            <a:pPr marL="0" marR="0" lvl="0" indent="0" algn="l" defTabSz="914400" rtl="0" eaLnBrk="1" fontAlgn="base" latinLnBrk="0" hangingPunct="1">
              <a:lnSpc>
                <a:spcPct val="100000"/>
              </a:lnSpc>
              <a:spcBef>
                <a:spcPct val="0"/>
              </a:spcBef>
              <a:spcAft>
                <a:spcPct val="35000"/>
              </a:spcAft>
              <a:buClr>
                <a:srgbClr val="65B24A"/>
              </a:buClr>
              <a:buSzTx/>
              <a:buFontTx/>
              <a:buNone/>
              <a:tabLst/>
              <a:defRPr/>
            </a:pPr>
            <a:r>
              <a:rPr lang="en-US" sz="2000" b="0" i="1" kern="0" dirty="0">
                <a:latin typeface="Arial"/>
              </a:rPr>
              <a:t>(Cox Industries Acquisition)</a:t>
            </a:r>
            <a:endParaRPr kumimoji="0" lang="en-US" sz="2000" b="0" i="1" u="none" strike="noStrike" kern="0" cap="none" spc="0" normalizeH="0" baseline="0" noProof="0" dirty="0">
              <a:ln>
                <a:noFill/>
              </a:ln>
              <a:solidFill>
                <a:srgbClr val="01617A"/>
              </a:solidFill>
              <a:effectLst/>
              <a:uLnTx/>
              <a:uFillTx/>
              <a:latin typeface="Arial"/>
              <a:ea typeface="+mn-ea"/>
              <a:cs typeface="+mn-cs"/>
            </a:endParaRPr>
          </a:p>
        </p:txBody>
      </p:sp>
    </p:spTree>
    <p:extLst>
      <p:ext uri="{BB962C8B-B14F-4D97-AF65-F5344CB8AC3E}">
        <p14:creationId xmlns:p14="http://schemas.microsoft.com/office/powerpoint/2010/main" val="2812160165"/>
      </p:ext>
    </p:extLst>
  </p:cSld>
  <p:clrMapOvr>
    <a:masterClrMapping/>
  </p:clrMapOvr>
  <p:transition>
    <p:cover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a:extLst>
              <a:ext uri="{FF2B5EF4-FFF2-40B4-BE49-F238E27FC236}">
                <a16:creationId xmlns:a16="http://schemas.microsoft.com/office/drawing/2014/main" id="{6B26E2BC-E41D-DC47-9AA6-C1501C2FB8BF}"/>
              </a:ext>
            </a:extLst>
          </p:cNvPr>
          <p:cNvSpPr/>
          <p:nvPr/>
        </p:nvSpPr>
        <p:spPr bwMode="auto">
          <a:xfrm>
            <a:off x="2834798" y="2120786"/>
            <a:ext cx="3463718" cy="3463718"/>
          </a:xfrm>
          <a:prstGeom prst="ellipse">
            <a:avLst/>
          </a:prstGeom>
          <a:solidFill>
            <a:schemeClr val="bg1">
              <a:lumMod val="85000"/>
              <a:alpha val="3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19" name="Oval 18">
            <a:extLst>
              <a:ext uri="{FF2B5EF4-FFF2-40B4-BE49-F238E27FC236}">
                <a16:creationId xmlns:a16="http://schemas.microsoft.com/office/drawing/2014/main" id="{B9D91A06-60A9-6049-BD3C-8AC057D13161}"/>
              </a:ext>
            </a:extLst>
          </p:cNvPr>
          <p:cNvSpPr/>
          <p:nvPr/>
        </p:nvSpPr>
        <p:spPr bwMode="auto">
          <a:xfrm>
            <a:off x="3156063" y="2438615"/>
            <a:ext cx="2828058" cy="2828058"/>
          </a:xfrm>
          <a:prstGeom prst="ellipse">
            <a:avLst/>
          </a:prstGeom>
          <a:solidFill>
            <a:srgbClr val="D9D9D9">
              <a:alpha val="5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20" name="Oval 19">
            <a:extLst>
              <a:ext uri="{FF2B5EF4-FFF2-40B4-BE49-F238E27FC236}">
                <a16:creationId xmlns:a16="http://schemas.microsoft.com/office/drawing/2014/main" id="{35C2D317-74C8-BB45-A9ED-505337B66BDD}"/>
              </a:ext>
            </a:extLst>
          </p:cNvPr>
          <p:cNvSpPr/>
          <p:nvPr/>
        </p:nvSpPr>
        <p:spPr bwMode="auto">
          <a:xfrm>
            <a:off x="3522717" y="2834993"/>
            <a:ext cx="2066818" cy="2066818"/>
          </a:xfrm>
          <a:prstGeom prst="ellipse">
            <a:avLst/>
          </a:prstGeom>
          <a:solidFill>
            <a:schemeClr val="bg1">
              <a:lumMod val="75000"/>
              <a:alpha val="82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21" name="Oval 20">
            <a:extLst>
              <a:ext uri="{FF2B5EF4-FFF2-40B4-BE49-F238E27FC236}">
                <a16:creationId xmlns:a16="http://schemas.microsoft.com/office/drawing/2014/main" id="{46A272BA-7187-0649-BC4B-0A8A86E1A66A}"/>
              </a:ext>
            </a:extLst>
          </p:cNvPr>
          <p:cNvSpPr/>
          <p:nvPr/>
        </p:nvSpPr>
        <p:spPr bwMode="auto">
          <a:xfrm>
            <a:off x="3929320" y="3222546"/>
            <a:ext cx="1291710" cy="1291710"/>
          </a:xfrm>
          <a:prstGeom prst="ellipse">
            <a:avLst/>
          </a:prstGeom>
          <a:solidFill>
            <a:schemeClr val="bg1">
              <a:lumMod val="6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22" name="Oval 21">
            <a:extLst>
              <a:ext uri="{FF2B5EF4-FFF2-40B4-BE49-F238E27FC236}">
                <a16:creationId xmlns:a16="http://schemas.microsoft.com/office/drawing/2014/main" id="{9FDF3E2A-47A5-9B4B-9FC1-77A9C63D8B23}"/>
              </a:ext>
            </a:extLst>
          </p:cNvPr>
          <p:cNvSpPr/>
          <p:nvPr/>
        </p:nvSpPr>
        <p:spPr bwMode="auto">
          <a:xfrm>
            <a:off x="4305594" y="3593930"/>
            <a:ext cx="536208" cy="536208"/>
          </a:xfrm>
          <a:prstGeom prst="ellipse">
            <a:avLst/>
          </a:prstGeom>
          <a:solidFill>
            <a:schemeClr val="bg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pitchFamily="34" charset="0"/>
            </a:endParaRPr>
          </a:p>
        </p:txBody>
      </p:sp>
      <p:sp>
        <p:nvSpPr>
          <p:cNvPr id="41" name="TextBox 40"/>
          <p:cNvSpPr txBox="1"/>
          <p:nvPr/>
        </p:nvSpPr>
        <p:spPr>
          <a:xfrm>
            <a:off x="3276600" y="1939017"/>
            <a:ext cx="2567042" cy="923330"/>
          </a:xfrm>
          <a:prstGeom prst="rect">
            <a:avLst/>
          </a:prstGeom>
          <a:noFill/>
        </p:spPr>
        <p:txBody>
          <a:bodyPr wrap="square" rtlCol="0">
            <a:spAutoFit/>
          </a:bodyPr>
          <a:lstStyle/>
          <a:p>
            <a:pPr algn="ctr"/>
            <a:r>
              <a:rPr lang="en-US" sz="1800" b="1" spc="-50" dirty="0">
                <a:solidFill>
                  <a:srgbClr val="01617A"/>
                </a:solidFill>
              </a:rPr>
              <a:t>Target</a:t>
            </a:r>
            <a:br>
              <a:rPr lang="en-US" sz="1800" b="1" spc="-50" dirty="0">
                <a:solidFill>
                  <a:srgbClr val="01617A"/>
                </a:solidFill>
              </a:rPr>
            </a:br>
            <a:r>
              <a:rPr lang="en-US" sz="1800" b="1" spc="-50" dirty="0">
                <a:solidFill>
                  <a:srgbClr val="01617A"/>
                </a:solidFill>
              </a:rPr>
              <a:t>Acquisition </a:t>
            </a:r>
            <a:br>
              <a:rPr lang="en-US" sz="1800" b="1" spc="-50" dirty="0">
                <a:solidFill>
                  <a:srgbClr val="01617A"/>
                </a:solidFill>
              </a:rPr>
            </a:br>
            <a:r>
              <a:rPr lang="en-US" sz="1800" b="1" spc="-50" dirty="0">
                <a:solidFill>
                  <a:srgbClr val="01617A"/>
                </a:solidFill>
              </a:rPr>
              <a:t>Sweet Spot</a:t>
            </a:r>
          </a:p>
        </p:txBody>
      </p:sp>
      <p:sp>
        <p:nvSpPr>
          <p:cNvPr id="3" name="Title 2"/>
          <p:cNvSpPr>
            <a:spLocks noGrp="1"/>
          </p:cNvSpPr>
          <p:nvPr>
            <p:ph type="title"/>
          </p:nvPr>
        </p:nvSpPr>
        <p:spPr>
          <a:xfrm>
            <a:off x="381000" y="333375"/>
            <a:ext cx="7239000" cy="809625"/>
          </a:xfrm>
        </p:spPr>
        <p:txBody>
          <a:bodyPr/>
          <a:lstStyle/>
          <a:p>
            <a:r>
              <a:rPr lang="en-US" dirty="0"/>
              <a:t>Growth-Focused, Strategic Investment</a:t>
            </a:r>
          </a:p>
        </p:txBody>
      </p:sp>
      <p:sp>
        <p:nvSpPr>
          <p:cNvPr id="5" name="Right Arrow Callout 4"/>
          <p:cNvSpPr/>
          <p:nvPr/>
        </p:nvSpPr>
        <p:spPr bwMode="auto">
          <a:xfrm>
            <a:off x="533400" y="1779436"/>
            <a:ext cx="3772194" cy="4109526"/>
          </a:xfrm>
          <a:prstGeom prst="rightArrowCallout">
            <a:avLst>
              <a:gd name="adj1" fmla="val 12369"/>
              <a:gd name="adj2" fmla="val 10964"/>
              <a:gd name="adj3" fmla="val 15909"/>
              <a:gd name="adj4" fmla="val 71471"/>
            </a:avLst>
          </a:prstGeom>
          <a:solidFill>
            <a:schemeClr val="tx1"/>
          </a:solidFill>
          <a:ln w="9525" cap="flat" cmpd="sng" algn="ctr">
            <a:noFill/>
            <a:prstDash val="solid"/>
            <a:round/>
            <a:headEnd type="none" w="med" len="med"/>
            <a:tailEnd type="none" w="med" len="med"/>
          </a:ln>
          <a:effectLst/>
        </p:spPr>
        <p:txBody>
          <a:bodyPr vert="horz" wrap="square" lIns="91440" tIns="91440" rIns="182880" bIns="45720" numCol="1" rtlCol="0" anchor="t" anchorCtr="0" compatLnSpc="1">
            <a:prstTxWarp prst="textNoShape">
              <a:avLst/>
            </a:prstTxWarp>
          </a:bodyPr>
          <a:lstStyle/>
          <a:p>
            <a:pPr marL="0" indent="0" algn="l">
              <a:spcBef>
                <a:spcPts val="1000"/>
              </a:spcBef>
              <a:buClr>
                <a:schemeClr val="accent2"/>
              </a:buClr>
              <a:buSzPct val="119000"/>
              <a:buNone/>
            </a:pPr>
            <a:r>
              <a:rPr lang="en-US" sz="2000" b="1" dirty="0">
                <a:solidFill>
                  <a:schemeClr val="bg1"/>
                </a:solidFill>
                <a:effectLst>
                  <a:outerShdw blurRad="50800" dist="38100" dir="2700000" algn="tl" rotWithShape="0">
                    <a:prstClr val="black">
                      <a:alpha val="40000"/>
                    </a:prstClr>
                  </a:outerShdw>
                </a:effectLst>
              </a:rPr>
              <a:t>Strategic Criteria</a:t>
            </a:r>
            <a:endParaRPr lang="en-US" sz="2000" dirty="0">
              <a:solidFill>
                <a:schemeClr val="bg1"/>
              </a:solidFill>
              <a:effectLst>
                <a:outerShdw blurRad="50800" dist="38100" dir="2700000" algn="tl" rotWithShape="0">
                  <a:prstClr val="black">
                    <a:alpha val="40000"/>
                  </a:prstClr>
                </a:outerShdw>
              </a:effectLst>
            </a:endParaRPr>
          </a:p>
          <a:p>
            <a:pPr marL="173038" indent="-173038" algn="l">
              <a:spcBef>
                <a:spcPts val="1000"/>
              </a:spcBef>
              <a:buSzPct val="119000"/>
              <a:buFont typeface="Arial"/>
              <a:buChar char="•"/>
            </a:pPr>
            <a:r>
              <a:rPr lang="en-US" sz="1400" dirty="0">
                <a:solidFill>
                  <a:schemeClr val="bg1"/>
                </a:solidFill>
              </a:rPr>
              <a:t>Directly in or adjacent to core wood protection</a:t>
            </a:r>
          </a:p>
          <a:p>
            <a:pPr marL="173038" indent="-173038" algn="l">
              <a:spcBef>
                <a:spcPts val="1000"/>
              </a:spcBef>
              <a:buSzPct val="119000"/>
              <a:buFont typeface="Arial"/>
              <a:buChar char="•"/>
            </a:pPr>
            <a:r>
              <a:rPr lang="en-US" sz="1400" dirty="0">
                <a:solidFill>
                  <a:schemeClr val="bg1"/>
                </a:solidFill>
              </a:rPr>
              <a:t>Growth at/above total company or catalyst to achieve</a:t>
            </a:r>
          </a:p>
          <a:p>
            <a:pPr marL="173038" indent="-173038" algn="l">
              <a:spcBef>
                <a:spcPts val="1000"/>
              </a:spcBef>
              <a:buSzPct val="119000"/>
              <a:buFont typeface="Arial"/>
              <a:buChar char="•"/>
            </a:pPr>
            <a:r>
              <a:rPr lang="en-US" sz="1400" dirty="0">
                <a:solidFill>
                  <a:schemeClr val="bg1"/>
                </a:solidFill>
              </a:rPr>
              <a:t>Strong management; track record of performance</a:t>
            </a:r>
          </a:p>
          <a:p>
            <a:pPr marL="173038" indent="-173038" algn="l">
              <a:spcBef>
                <a:spcPts val="1000"/>
              </a:spcBef>
              <a:buSzPct val="119000"/>
              <a:buFont typeface="Arial"/>
              <a:buChar char="•"/>
            </a:pPr>
            <a:r>
              <a:rPr lang="en-US" sz="1400" dirty="0">
                <a:solidFill>
                  <a:schemeClr val="bg1"/>
                </a:solidFill>
              </a:rPr>
              <a:t>Good fit for implementing Zero Harm practices</a:t>
            </a:r>
          </a:p>
          <a:p>
            <a:pPr marL="173038" indent="-173038" algn="l">
              <a:spcBef>
                <a:spcPts val="1000"/>
              </a:spcBef>
              <a:buSzPct val="119000"/>
              <a:buFont typeface="Arial"/>
              <a:buChar char="•"/>
            </a:pPr>
            <a:r>
              <a:rPr lang="en-US" sz="1400" dirty="0">
                <a:solidFill>
                  <a:schemeClr val="bg1"/>
                </a:solidFill>
              </a:rPr>
              <a:t>Complementary to existing businesses</a:t>
            </a:r>
          </a:p>
          <a:p>
            <a:pPr marL="173038" indent="-173038" algn="l">
              <a:spcBef>
                <a:spcPts val="1000"/>
              </a:spcBef>
              <a:buSzPct val="119000"/>
              <a:buFont typeface="Arial"/>
              <a:buChar char="•"/>
            </a:pPr>
            <a:r>
              <a:rPr lang="en-US" sz="1400" dirty="0">
                <a:solidFill>
                  <a:schemeClr val="bg1"/>
                </a:solidFill>
              </a:rPr>
              <a:t>Leverage existing core competencies</a:t>
            </a:r>
          </a:p>
        </p:txBody>
      </p:sp>
      <p:sp>
        <p:nvSpPr>
          <p:cNvPr id="8" name="Left Arrow Callout 7"/>
          <p:cNvSpPr/>
          <p:nvPr/>
        </p:nvSpPr>
        <p:spPr bwMode="auto">
          <a:xfrm>
            <a:off x="4876800" y="1779436"/>
            <a:ext cx="3733800" cy="4128720"/>
          </a:xfrm>
          <a:prstGeom prst="leftArrowCallout">
            <a:avLst>
              <a:gd name="adj1" fmla="val 12798"/>
              <a:gd name="adj2" fmla="val 11017"/>
              <a:gd name="adj3" fmla="val 14334"/>
              <a:gd name="adj4" fmla="val 74834"/>
            </a:avLst>
          </a:prstGeom>
          <a:solidFill>
            <a:schemeClr val="accent2"/>
          </a:solidFill>
          <a:ln w="9525" cap="flat" cmpd="sng" algn="ctr">
            <a:noFill/>
            <a:prstDash val="solid"/>
            <a:round/>
            <a:headEnd type="none" w="med" len="med"/>
            <a:tailEnd type="none" w="med" len="med"/>
          </a:ln>
          <a:effectLst/>
        </p:spPr>
        <p:txBody>
          <a:bodyPr vert="horz" wrap="square" lIns="91440" tIns="91440" rIns="182880" bIns="45720" numCol="1" rtlCol="0" anchor="t" anchorCtr="0" compatLnSpc="1">
            <a:prstTxWarp prst="textNoShape">
              <a:avLst/>
            </a:prstTxWarp>
          </a:bodyPr>
          <a:lstStyle/>
          <a:p>
            <a:pPr marL="0" indent="0" algn="l">
              <a:spcBef>
                <a:spcPts val="1000"/>
              </a:spcBef>
              <a:buClr>
                <a:schemeClr val="accent2"/>
              </a:buClr>
              <a:buSzPct val="120000"/>
              <a:buNone/>
            </a:pPr>
            <a:r>
              <a:rPr lang="en-US" sz="2000" b="1" dirty="0">
                <a:solidFill>
                  <a:srgbClr val="FFFFFF"/>
                </a:solidFill>
                <a:effectLst>
                  <a:outerShdw blurRad="50800" dist="38100" dir="2700000" algn="tl" rotWithShape="0">
                    <a:prstClr val="black">
                      <a:alpha val="40000"/>
                    </a:prstClr>
                  </a:outerShdw>
                </a:effectLst>
              </a:rPr>
              <a:t>Financial Criteria</a:t>
            </a:r>
            <a:endParaRPr lang="en-US" sz="2000" dirty="0">
              <a:solidFill>
                <a:srgbClr val="FFFFFF"/>
              </a:solidFill>
              <a:effectLst>
                <a:outerShdw blurRad="50800" dist="38100" dir="2700000" algn="tl" rotWithShape="0">
                  <a:prstClr val="black">
                    <a:alpha val="40000"/>
                  </a:prstClr>
                </a:outerShdw>
              </a:effectLst>
            </a:endParaRPr>
          </a:p>
          <a:p>
            <a:pPr marL="173038" indent="-173038" algn="l">
              <a:spcBef>
                <a:spcPts val="1000"/>
              </a:spcBef>
              <a:buClr>
                <a:schemeClr val="bg1"/>
              </a:buClr>
              <a:buSzPct val="120000"/>
              <a:buFont typeface="Arial"/>
              <a:buChar char="•"/>
            </a:pPr>
            <a:r>
              <a:rPr lang="en-US" sz="1400" dirty="0">
                <a:solidFill>
                  <a:srgbClr val="FFFFFF"/>
                </a:solidFill>
              </a:rPr>
              <a:t>Adjusted EBITDA multiple, net of synergies and tax benefits, &lt; trading multiple for KOP shares</a:t>
            </a:r>
          </a:p>
          <a:p>
            <a:pPr marL="173038" indent="-173038" algn="l">
              <a:spcBef>
                <a:spcPts val="1000"/>
              </a:spcBef>
              <a:buClr>
                <a:schemeClr val="bg1"/>
              </a:buClr>
              <a:buSzPct val="120000"/>
              <a:buFont typeface="Arial"/>
              <a:buChar char="•"/>
            </a:pPr>
            <a:r>
              <a:rPr lang="en-US" sz="1400" dirty="0">
                <a:solidFill>
                  <a:srgbClr val="FFFFFF"/>
                </a:solidFill>
              </a:rPr>
              <a:t>IRR and ROI &gt; WACC</a:t>
            </a:r>
          </a:p>
          <a:p>
            <a:pPr marL="173038" indent="-173038" algn="l">
              <a:spcBef>
                <a:spcPts val="1000"/>
              </a:spcBef>
              <a:buClr>
                <a:schemeClr val="bg1"/>
              </a:buClr>
              <a:buSzPct val="120000"/>
              <a:buFont typeface="Arial"/>
              <a:buChar char="•"/>
            </a:pPr>
            <a:r>
              <a:rPr lang="en-US" sz="1400" dirty="0">
                <a:solidFill>
                  <a:srgbClr val="FFFFFF"/>
                </a:solidFill>
              </a:rPr>
              <a:t>Accretive to existing KOP margin; clear path to margin expansion</a:t>
            </a:r>
          </a:p>
          <a:p>
            <a:pPr marL="173038" indent="-173038" algn="l">
              <a:spcBef>
                <a:spcPts val="1000"/>
              </a:spcBef>
              <a:buClr>
                <a:schemeClr val="bg1"/>
              </a:buClr>
              <a:buSzPct val="120000"/>
              <a:buFont typeface="Arial"/>
              <a:buChar char="•"/>
            </a:pPr>
            <a:r>
              <a:rPr lang="en-US" sz="1400" dirty="0">
                <a:solidFill>
                  <a:srgbClr val="FFFFFF"/>
                </a:solidFill>
              </a:rPr>
              <a:t>Reasonable investment level in R&amp;D and capex</a:t>
            </a:r>
          </a:p>
          <a:p>
            <a:pPr marL="173038" indent="-173038" algn="l">
              <a:spcBef>
                <a:spcPts val="1000"/>
              </a:spcBef>
              <a:buClr>
                <a:schemeClr val="bg1"/>
              </a:buClr>
              <a:buSzPct val="120000"/>
              <a:buFont typeface="Arial"/>
              <a:buChar char="•"/>
            </a:pPr>
            <a:r>
              <a:rPr lang="en-US" sz="1400" dirty="0">
                <a:solidFill>
                  <a:srgbClr val="FFFFFF"/>
                </a:solidFill>
              </a:rPr>
              <a:t>Strong free cash flows</a:t>
            </a:r>
          </a:p>
        </p:txBody>
      </p:sp>
      <p:sp>
        <p:nvSpPr>
          <p:cNvPr id="4" name="Slide Number Placeholder 3"/>
          <p:cNvSpPr>
            <a:spLocks noGrp="1"/>
          </p:cNvSpPr>
          <p:nvPr>
            <p:ph type="sldNum" sz="quarter" idx="10"/>
          </p:nvPr>
        </p:nvSpPr>
        <p:spPr/>
        <p:txBody>
          <a:bodyPr/>
          <a:lstStyle/>
          <a:p>
            <a:pPr>
              <a:defRPr/>
            </a:pPr>
            <a:fld id="{7264B678-2D65-4C10-AB2E-060717885741}" type="slidenum">
              <a:rPr lang="en-US" smtClean="0"/>
              <a:pPr>
                <a:defRPr/>
              </a:pPr>
              <a:t>21</a:t>
            </a:fld>
            <a:endParaRPr lang="en-US" dirty="0"/>
          </a:p>
        </p:txBody>
      </p:sp>
    </p:spTree>
    <p:extLst>
      <p:ext uri="{BB962C8B-B14F-4D97-AF65-F5344CB8AC3E}">
        <p14:creationId xmlns:p14="http://schemas.microsoft.com/office/powerpoint/2010/main" val="3491930949"/>
      </p:ext>
    </p:extLst>
  </p:cSld>
  <p:clrMapOvr>
    <a:masterClrMapping/>
  </p:clrMapOvr>
  <p:transition>
    <p:cover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2A52BBE6-90A7-4222-B4EC-306BE0382DC0}"/>
              </a:ext>
            </a:extLst>
          </p:cNvPr>
          <p:cNvSpPr>
            <a:spLocks noGrp="1"/>
          </p:cNvSpPr>
          <p:nvPr>
            <p:ph type="sldNum" sz="quarter" idx="4294967295"/>
          </p:nvPr>
        </p:nvSpPr>
        <p:spPr>
          <a:xfrm>
            <a:off x="6858000" y="6553200"/>
            <a:ext cx="1905000" cy="228600"/>
          </a:xfrm>
        </p:spPr>
        <p:txBody>
          <a:bodyPr/>
          <a:lstStyle/>
          <a:p>
            <a:fld id="{B92620C4-5EDB-8C43-892D-BDD7C204F13E}" type="slidenum">
              <a:rPr lang="en-US" smtClean="0"/>
              <a:pPr/>
              <a:t>22</a:t>
            </a:fld>
            <a:endParaRPr lang="en-US" dirty="0"/>
          </a:p>
        </p:txBody>
      </p:sp>
      <p:grpSp>
        <p:nvGrpSpPr>
          <p:cNvPr id="2" name="Group 1"/>
          <p:cNvGrpSpPr/>
          <p:nvPr/>
        </p:nvGrpSpPr>
        <p:grpSpPr>
          <a:xfrm>
            <a:off x="390070" y="2590315"/>
            <a:ext cx="8372930" cy="1184940"/>
            <a:chOff x="390070" y="2844672"/>
            <a:chExt cx="8372930" cy="1184940"/>
          </a:xfrm>
        </p:grpSpPr>
        <p:sp>
          <p:nvSpPr>
            <p:cNvPr id="20" name="TextBox 19"/>
            <p:cNvSpPr txBox="1"/>
            <p:nvPr/>
          </p:nvSpPr>
          <p:spPr>
            <a:xfrm>
              <a:off x="2393722" y="2844672"/>
              <a:ext cx="6369278" cy="1184940"/>
            </a:xfrm>
            <a:prstGeom prst="rect">
              <a:avLst/>
            </a:prstGeom>
            <a:solidFill>
              <a:schemeClr val="accent2">
                <a:lumMod val="20000"/>
                <a:lumOff val="80000"/>
              </a:schemeClr>
            </a:solidFill>
          </p:spPr>
          <p:txBody>
            <a:bodyPr wrap="square" lIns="457200" tIns="91440" rIns="182880" bIns="91440" rtlCol="0" anchor="ctr" anchorCtr="0">
              <a:spAutoFit/>
            </a:bodyPr>
            <a:lstStyle/>
            <a:p>
              <a:pPr marL="171450" marR="0" lvl="0" indent="-171450" algn="l" defTabSz="1019175" eaLnBrk="1" fontAlgn="auto" latinLnBrk="0" hangingPunct="1">
                <a:lnSpc>
                  <a:spcPct val="100000"/>
                </a:lnSpc>
                <a:spcBef>
                  <a:spcPts val="300"/>
                </a:spcBef>
                <a:spcAft>
                  <a:spcPts val="300"/>
                </a:spcAft>
                <a:buClr>
                  <a:srgbClr val="65B24A"/>
                </a:buClr>
                <a:buSzPct val="100000"/>
                <a:buFont typeface="Wingdings 2" pitchFamily="18" charset="2"/>
                <a:buChar char=""/>
                <a:tabLst/>
                <a:defRPr/>
              </a:pPr>
              <a:r>
                <a:rPr lang="en-US" sz="1200" kern="0" dirty="0">
                  <a:solidFill>
                    <a:srgbClr val="0B5C78"/>
                  </a:solidFill>
                  <a:latin typeface="Arial"/>
                  <a:ea typeface="Times New Roman" panose="02020603050405020304" pitchFamily="18" charset="0"/>
                </a:rPr>
                <a:t>Structured as acquisition of stock with mutual 338(h)(10) election, resulting in ~$24M of Net Present Value tax benefits</a:t>
              </a:r>
            </a:p>
            <a:p>
              <a:pPr marL="171450" marR="0" lvl="0" indent="-171450" algn="l" defTabSz="1019175" eaLnBrk="1" fontAlgn="auto" latinLnBrk="0" hangingPunct="1">
                <a:lnSpc>
                  <a:spcPct val="100000"/>
                </a:lnSpc>
                <a:spcBef>
                  <a:spcPts val="300"/>
                </a:spcBef>
                <a:spcAft>
                  <a:spcPts val="300"/>
                </a:spcAft>
                <a:buClr>
                  <a:srgbClr val="65B24A"/>
                </a:buClr>
                <a:buSzPct val="100000"/>
                <a:buFont typeface="Wingdings 2" pitchFamily="18" charset="2"/>
                <a:buChar char=""/>
                <a:tabLst/>
                <a:defRPr/>
              </a:pPr>
              <a:r>
                <a:rPr lang="en-US" sz="1200" kern="0" dirty="0">
                  <a:solidFill>
                    <a:srgbClr val="0B5C78"/>
                  </a:solidFill>
                  <a:latin typeface="Arial"/>
                  <a:ea typeface="Times New Roman" panose="02020603050405020304" pitchFamily="18" charset="0"/>
                </a:rPr>
                <a:t>Estimated total synergies of at least $5M annually from overhead cost savings, along with incremental sales opportunities for PC &amp; CMC businesses through vertically integrated supply relationships</a:t>
              </a:r>
            </a:p>
          </p:txBody>
        </p:sp>
        <p:sp>
          <p:nvSpPr>
            <p:cNvPr id="21" name="Pentagon 20"/>
            <p:cNvSpPr/>
            <p:nvPr/>
          </p:nvSpPr>
          <p:spPr bwMode="auto">
            <a:xfrm>
              <a:off x="390070" y="2844672"/>
              <a:ext cx="2322287" cy="1184940"/>
            </a:xfrm>
            <a:prstGeom prst="homePlate">
              <a:avLst>
                <a:gd name="adj" fmla="val 25194"/>
              </a:avLst>
            </a:prstGeom>
            <a:solidFill>
              <a:srgbClr val="58A736"/>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182880" tIns="45720" rIns="91440" bIns="45720" numCol="1" rtlCol="0" anchor="ctr" anchorCtr="0" compatLnSpc="1">
              <a:prstTxWarp prst="textNoShape">
                <a:avLst/>
              </a:prstTxWarp>
            </a:bodyPr>
            <a:lstStyle/>
            <a:p>
              <a:pPr lvl="0" algn="l">
                <a:spcBef>
                  <a:spcPct val="25000"/>
                </a:spcBef>
                <a:defRPr/>
              </a:pPr>
              <a:r>
                <a:rPr lang="en-US" sz="1400" b="1" dirty="0">
                  <a:solidFill>
                    <a:srgbClr val="FFFFFF"/>
                  </a:solidFill>
                  <a:latin typeface="Arial"/>
                </a:rPr>
                <a:t>Tax Benefits &amp; Synergies</a:t>
              </a:r>
            </a:p>
          </p:txBody>
        </p:sp>
      </p:grpSp>
      <p:grpSp>
        <p:nvGrpSpPr>
          <p:cNvPr id="4" name="Group 3"/>
          <p:cNvGrpSpPr/>
          <p:nvPr/>
        </p:nvGrpSpPr>
        <p:grpSpPr>
          <a:xfrm>
            <a:off x="390070" y="3832318"/>
            <a:ext cx="8372930" cy="1261885"/>
            <a:chOff x="390070" y="4131972"/>
            <a:chExt cx="8372930" cy="1261885"/>
          </a:xfrm>
        </p:grpSpPr>
        <p:sp>
          <p:nvSpPr>
            <p:cNvPr id="23" name="TextBox 22"/>
            <p:cNvSpPr txBox="1"/>
            <p:nvPr/>
          </p:nvSpPr>
          <p:spPr>
            <a:xfrm>
              <a:off x="2393722" y="4131973"/>
              <a:ext cx="6369278" cy="1261884"/>
            </a:xfrm>
            <a:prstGeom prst="rect">
              <a:avLst/>
            </a:prstGeom>
            <a:solidFill>
              <a:srgbClr val="DAEDEF"/>
            </a:solidFill>
          </p:spPr>
          <p:txBody>
            <a:bodyPr wrap="square" lIns="457200" tIns="91440" rIns="182880" bIns="91440" rtlCol="0" anchor="ctr" anchorCtr="0">
              <a:spAutoFit/>
            </a:bodyPr>
            <a:lstStyle/>
            <a:p>
              <a:pPr marL="173038" marR="0" lvl="0" indent="-173038" algn="l" defTabSz="1019175" eaLnBrk="1" fontAlgn="auto" latinLnBrk="0" hangingPunct="1">
                <a:lnSpc>
                  <a:spcPct val="100000"/>
                </a:lnSpc>
                <a:spcBef>
                  <a:spcPts val="300"/>
                </a:spcBef>
                <a:spcAft>
                  <a:spcPts val="300"/>
                </a:spcAft>
                <a:buClr>
                  <a:srgbClr val="65B24A"/>
                </a:buClr>
                <a:buSzPct val="100000"/>
                <a:buFont typeface="Wingdings 2" pitchFamily="18" charset="2"/>
                <a:buChar char=""/>
                <a:tabLst/>
                <a:defRPr/>
              </a:pPr>
              <a:r>
                <a:rPr lang="en-US" sz="1200" kern="0" dirty="0">
                  <a:solidFill>
                    <a:srgbClr val="0B5C78"/>
                  </a:solidFill>
                  <a:latin typeface="Arial"/>
                  <a:ea typeface="Times New Roman" panose="02020603050405020304" pitchFamily="18" charset="0"/>
                </a:rPr>
                <a:t>~8x TEV based on Cox Industrial standalone 2018E Adjusted EBITDA of ~$25M, excluding synergies and discounted future tax benefits</a:t>
              </a:r>
            </a:p>
            <a:p>
              <a:pPr marL="173038" marR="0" lvl="0" indent="-173038" algn="l" defTabSz="1019175" eaLnBrk="1" fontAlgn="auto" latinLnBrk="0" hangingPunct="1">
                <a:lnSpc>
                  <a:spcPct val="100000"/>
                </a:lnSpc>
                <a:spcBef>
                  <a:spcPts val="300"/>
                </a:spcBef>
                <a:spcAft>
                  <a:spcPts val="300"/>
                </a:spcAft>
                <a:buClr>
                  <a:srgbClr val="65B24A"/>
                </a:buClr>
                <a:buSzPct val="100000"/>
                <a:buFont typeface="Wingdings 2" pitchFamily="18" charset="2"/>
                <a:buChar char=""/>
                <a:tabLst/>
                <a:defRPr/>
              </a:pPr>
              <a:r>
                <a:rPr lang="en-US" sz="1200" kern="0" dirty="0">
                  <a:solidFill>
                    <a:srgbClr val="0B5C78"/>
                  </a:solidFill>
                  <a:latin typeface="Arial"/>
                  <a:ea typeface="Times New Roman" panose="02020603050405020304" pitchFamily="18" charset="0"/>
                </a:rPr>
                <a:t>~6x TEV, net of synergies and discounted future tax benefits</a:t>
              </a:r>
            </a:p>
            <a:p>
              <a:pPr marL="173038" marR="0" lvl="0" indent="-173038" algn="l" defTabSz="1019175" eaLnBrk="1" fontAlgn="auto" latinLnBrk="0" hangingPunct="1">
                <a:lnSpc>
                  <a:spcPct val="100000"/>
                </a:lnSpc>
                <a:spcBef>
                  <a:spcPts val="300"/>
                </a:spcBef>
                <a:spcAft>
                  <a:spcPts val="300"/>
                </a:spcAft>
                <a:buClr>
                  <a:srgbClr val="65B24A"/>
                </a:buClr>
                <a:buSzPct val="100000"/>
                <a:buFont typeface="Wingdings 2" pitchFamily="18" charset="2"/>
                <a:buChar char=""/>
                <a:tabLst/>
                <a:defRPr/>
              </a:pPr>
              <a:r>
                <a:rPr lang="en-US" sz="1200" kern="0" dirty="0">
                  <a:solidFill>
                    <a:srgbClr val="0B5C78"/>
                  </a:solidFill>
                  <a:latin typeface="Arial"/>
                  <a:ea typeface="Times New Roman" panose="02020603050405020304" pitchFamily="18" charset="0"/>
                </a:rPr>
                <a:t>Accretive to earnings in 2018; expect acquisition to contribute adjusted EPS of $0.15-$0.20 in 2018 and $0.40-$0.50 in 2019</a:t>
              </a:r>
            </a:p>
          </p:txBody>
        </p:sp>
        <p:sp>
          <p:nvSpPr>
            <p:cNvPr id="24" name="Pentagon 23"/>
            <p:cNvSpPr/>
            <p:nvPr/>
          </p:nvSpPr>
          <p:spPr bwMode="auto">
            <a:xfrm>
              <a:off x="390070" y="4131972"/>
              <a:ext cx="2322287" cy="1261884"/>
            </a:xfrm>
            <a:prstGeom prst="homePlate">
              <a:avLst>
                <a:gd name="adj" fmla="val 24078"/>
              </a:avLst>
            </a:prstGeom>
            <a:solidFill>
              <a:srgbClr val="0B5C78"/>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182880" tIns="45720" rIns="91440" bIns="45720" numCol="1" rtlCol="0" anchor="ctr" anchorCtr="0" compatLnSpc="1">
              <a:prstTxWarp prst="textNoShape">
                <a:avLst/>
              </a:prstTxWarp>
            </a:bodyPr>
            <a:lstStyle/>
            <a:p>
              <a:pPr marL="0" marR="0" lvl="0" indent="0" algn="l" defTabSz="914400" eaLnBrk="1" fontAlgn="auto" latinLnBrk="0" hangingPunct="1">
                <a:lnSpc>
                  <a:spcPct val="100000"/>
                </a:lnSpc>
                <a:spcBef>
                  <a:spcPct val="25000"/>
                </a:spcBef>
                <a:spcAft>
                  <a:spcPts val="0"/>
                </a:spcAft>
                <a:buClrTx/>
                <a:buSzTx/>
                <a:buFontTx/>
                <a:buNone/>
                <a:tabLst/>
                <a:defRPr/>
              </a:pPr>
              <a:r>
                <a:rPr lang="en-US" sz="1400" b="1" kern="0" dirty="0">
                  <a:solidFill>
                    <a:prstClr val="white"/>
                  </a:solidFill>
                </a:rPr>
                <a:t>Attractive Valuation</a:t>
              </a:r>
            </a:p>
          </p:txBody>
        </p:sp>
      </p:grpSp>
      <p:grpSp>
        <p:nvGrpSpPr>
          <p:cNvPr id="3" name="Group 2"/>
          <p:cNvGrpSpPr/>
          <p:nvPr/>
        </p:nvGrpSpPr>
        <p:grpSpPr>
          <a:xfrm>
            <a:off x="390071" y="1847452"/>
            <a:ext cx="8372930" cy="685800"/>
            <a:chOff x="390071" y="1427847"/>
            <a:chExt cx="8372930" cy="685800"/>
          </a:xfrm>
        </p:grpSpPr>
        <p:sp>
          <p:nvSpPr>
            <p:cNvPr id="26" name="TextBox 25"/>
            <p:cNvSpPr txBox="1"/>
            <p:nvPr/>
          </p:nvSpPr>
          <p:spPr>
            <a:xfrm>
              <a:off x="2393723" y="1427847"/>
              <a:ext cx="6369278" cy="685800"/>
            </a:xfrm>
            <a:prstGeom prst="rect">
              <a:avLst/>
            </a:prstGeom>
            <a:solidFill>
              <a:schemeClr val="accent5"/>
            </a:solidFill>
          </p:spPr>
          <p:txBody>
            <a:bodyPr wrap="square" lIns="457200" tIns="91440" rIns="182880" bIns="91440" rtlCol="0" anchor="ctr" anchorCtr="0">
              <a:noAutofit/>
            </a:bodyPr>
            <a:lstStyle/>
            <a:p>
              <a:pPr marL="171450" marR="0" lvl="0" indent="-171450" algn="l" defTabSz="1019175" eaLnBrk="1" fontAlgn="auto" latinLnBrk="0" hangingPunct="1">
                <a:lnSpc>
                  <a:spcPct val="100000"/>
                </a:lnSpc>
                <a:spcBef>
                  <a:spcPts val="300"/>
                </a:spcBef>
                <a:spcAft>
                  <a:spcPts val="300"/>
                </a:spcAft>
                <a:buClr>
                  <a:srgbClr val="65B24A"/>
                </a:buClr>
                <a:buSzPct val="100000"/>
                <a:buFont typeface="Wingdings 2" pitchFamily="18" charset="2"/>
                <a:buChar char=""/>
                <a:tabLst/>
                <a:defRPr/>
              </a:pPr>
              <a:r>
                <a:rPr lang="en-US" sz="1200" kern="0" dirty="0">
                  <a:solidFill>
                    <a:srgbClr val="0B5C78"/>
                  </a:solidFill>
                  <a:latin typeface="Arial"/>
                  <a:ea typeface="Times New Roman" panose="02020603050405020304" pitchFamily="18" charset="0"/>
                </a:rPr>
                <a:t>Acquired Cox Industrial for ~$200M in cash; funded with debt financing; credit amendment in place; increased revolver to $600M from $400M; $100M secured term loan</a:t>
              </a:r>
            </a:p>
          </p:txBody>
        </p:sp>
        <p:sp>
          <p:nvSpPr>
            <p:cNvPr id="39" name="Pentagon 38"/>
            <p:cNvSpPr/>
            <p:nvPr/>
          </p:nvSpPr>
          <p:spPr bwMode="auto">
            <a:xfrm>
              <a:off x="390071" y="1427847"/>
              <a:ext cx="2322286" cy="685800"/>
            </a:xfrm>
            <a:prstGeom prst="homePlate">
              <a:avLst>
                <a:gd name="adj" fmla="val 44140"/>
              </a:avLst>
            </a:prstGeom>
            <a:solidFill>
              <a:srgbClr val="0B5C78"/>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182880" tIns="45720" rIns="91440" bIns="45720" numCol="1" rtlCol="0" anchor="ctr" anchorCtr="0" compatLnSpc="1">
              <a:prstTxWarp prst="textNoShape">
                <a:avLst/>
              </a:prstTxWarp>
            </a:bodyPr>
            <a:lstStyle/>
            <a:p>
              <a:pPr marL="0" marR="0" lvl="0" indent="0" algn="l" defTabSz="914400" eaLnBrk="1" fontAlgn="auto" latinLnBrk="0" hangingPunct="1">
                <a:lnSpc>
                  <a:spcPct val="100000"/>
                </a:lnSpc>
                <a:spcBef>
                  <a:spcPct val="25000"/>
                </a:spcBef>
                <a:spcAft>
                  <a:spcPts val="600"/>
                </a:spcAft>
                <a:buClrTx/>
                <a:buSzTx/>
                <a:buFontTx/>
                <a:buNone/>
                <a:tabLst/>
                <a:defRPr/>
              </a:pPr>
              <a:r>
                <a:rPr lang="en-US" sz="1400" b="1" kern="0" dirty="0">
                  <a:solidFill>
                    <a:srgbClr val="FFFFFF"/>
                  </a:solidFill>
                  <a:latin typeface="Arial"/>
                </a:rPr>
                <a:t>Consideration</a:t>
              </a:r>
            </a:p>
          </p:txBody>
        </p:sp>
      </p:grpSp>
      <p:grpSp>
        <p:nvGrpSpPr>
          <p:cNvPr id="5" name="Group 4"/>
          <p:cNvGrpSpPr/>
          <p:nvPr/>
        </p:nvGrpSpPr>
        <p:grpSpPr>
          <a:xfrm>
            <a:off x="390070" y="5151265"/>
            <a:ext cx="8372930" cy="685801"/>
            <a:chOff x="390070" y="5723960"/>
            <a:chExt cx="8372930" cy="685801"/>
          </a:xfrm>
        </p:grpSpPr>
        <p:sp>
          <p:nvSpPr>
            <p:cNvPr id="42" name="TextBox 41"/>
            <p:cNvSpPr txBox="1"/>
            <p:nvPr/>
          </p:nvSpPr>
          <p:spPr>
            <a:xfrm>
              <a:off x="2393722" y="5723961"/>
              <a:ext cx="6369278" cy="685800"/>
            </a:xfrm>
            <a:prstGeom prst="rect">
              <a:avLst/>
            </a:prstGeom>
            <a:solidFill>
              <a:srgbClr val="DCF1D3"/>
            </a:solidFill>
          </p:spPr>
          <p:txBody>
            <a:bodyPr wrap="square" lIns="457200" tIns="91440" rIns="182880" bIns="91440" rtlCol="0" anchor="ctr" anchorCtr="0">
              <a:noAutofit/>
            </a:bodyPr>
            <a:lstStyle/>
            <a:p>
              <a:pPr marL="173038" marR="0" lvl="0" indent="-173038" algn="l" defTabSz="1019175" eaLnBrk="1" fontAlgn="auto" latinLnBrk="0" hangingPunct="1">
                <a:lnSpc>
                  <a:spcPct val="100000"/>
                </a:lnSpc>
                <a:spcBef>
                  <a:spcPts val="300"/>
                </a:spcBef>
                <a:spcAft>
                  <a:spcPts val="300"/>
                </a:spcAft>
                <a:buClr>
                  <a:srgbClr val="65B24A"/>
                </a:buClr>
                <a:buSzPct val="100000"/>
                <a:buFont typeface="Wingdings 2" pitchFamily="18" charset="2"/>
                <a:buChar char=""/>
                <a:tabLst/>
                <a:defRPr/>
              </a:pPr>
              <a:r>
                <a:rPr lang="en-US" sz="1200" kern="0" dirty="0">
                  <a:solidFill>
                    <a:srgbClr val="0B5C78"/>
                  </a:solidFill>
                  <a:latin typeface="Arial"/>
                  <a:ea typeface="Times New Roman" panose="02020603050405020304" pitchFamily="18" charset="0"/>
                </a:rPr>
                <a:t>Signed and closed acquisition on April 10, 2018</a:t>
              </a:r>
            </a:p>
          </p:txBody>
        </p:sp>
        <p:sp>
          <p:nvSpPr>
            <p:cNvPr id="43" name="Pentagon 42"/>
            <p:cNvSpPr/>
            <p:nvPr/>
          </p:nvSpPr>
          <p:spPr bwMode="auto">
            <a:xfrm>
              <a:off x="390070" y="5723960"/>
              <a:ext cx="2322287" cy="685800"/>
            </a:xfrm>
            <a:prstGeom prst="homePlate">
              <a:avLst>
                <a:gd name="adj" fmla="val 42975"/>
              </a:avLst>
            </a:prstGeom>
            <a:solidFill>
              <a:srgbClr val="58A736"/>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182880" tIns="45720" rIns="91440" bIns="45720" numCol="1" rtlCol="0" anchor="ctr" anchorCtr="0" compatLnSpc="1">
              <a:prstTxWarp prst="textNoShape">
                <a:avLst/>
              </a:prstTxWarp>
            </a:bodyPr>
            <a:lstStyle/>
            <a:p>
              <a:pPr marL="0" marR="0" lvl="0" indent="0" algn="l" defTabSz="914400" eaLnBrk="1" fontAlgn="auto" latinLnBrk="0" hangingPunct="1">
                <a:lnSpc>
                  <a:spcPct val="100000"/>
                </a:lnSpc>
                <a:spcBef>
                  <a:spcPct val="25000"/>
                </a:spcBef>
                <a:spcAft>
                  <a:spcPts val="0"/>
                </a:spcAft>
                <a:buClrTx/>
                <a:buSzTx/>
                <a:buFontTx/>
                <a:buNone/>
                <a:tabLst/>
                <a:defRPr/>
              </a:pPr>
              <a:r>
                <a:rPr lang="en-US" sz="1400" b="1" kern="0" dirty="0">
                  <a:solidFill>
                    <a:prstClr val="white"/>
                  </a:solidFill>
                </a:rPr>
                <a:t>Timing</a:t>
              </a:r>
            </a:p>
          </p:txBody>
        </p:sp>
      </p:grpSp>
      <p:sp>
        <p:nvSpPr>
          <p:cNvPr id="6" name="Title 5"/>
          <p:cNvSpPr>
            <a:spLocks noGrp="1"/>
          </p:cNvSpPr>
          <p:nvPr>
            <p:ph type="title"/>
          </p:nvPr>
        </p:nvSpPr>
        <p:spPr/>
        <p:txBody>
          <a:bodyPr/>
          <a:lstStyle/>
          <a:p>
            <a:r>
              <a:rPr lang="en-US" dirty="0"/>
              <a:t>Compelling Valuation &amp; Terms</a:t>
            </a:r>
          </a:p>
        </p:txBody>
      </p:sp>
    </p:spTree>
    <p:extLst>
      <p:ext uri="{BB962C8B-B14F-4D97-AF65-F5344CB8AC3E}">
        <p14:creationId xmlns:p14="http://schemas.microsoft.com/office/powerpoint/2010/main" val="2851518658"/>
      </p:ext>
    </p:extLst>
  </p:cSld>
  <p:clrMapOvr>
    <a:masterClrMapping/>
  </p:clrMapOvr>
  <p:transition>
    <p:cover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6586703-E6D8-AB46-9034-3718203293B5}"/>
              </a:ext>
            </a:extLst>
          </p:cNvPr>
          <p:cNvSpPr/>
          <p:nvPr/>
        </p:nvSpPr>
        <p:spPr bwMode="auto">
          <a:xfrm>
            <a:off x="521429" y="2209800"/>
            <a:ext cx="3999771" cy="3118338"/>
          </a:xfrm>
          <a:prstGeom prst="rect">
            <a:avLst/>
          </a:prstGeom>
          <a:gradFill flip="none" rotWithShape="1">
            <a:gsLst>
              <a:gs pos="0">
                <a:schemeClr val="bg1"/>
              </a:gs>
              <a:gs pos="100000">
                <a:schemeClr val="accent5">
                  <a:lumMod val="90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alpha val="35000"/>
                </a:schemeClr>
              </a:solidFill>
              <a:effectLst/>
              <a:latin typeface="Arial" pitchFamily="34" charset="0"/>
            </a:endParaRPr>
          </a:p>
        </p:txBody>
      </p:sp>
      <p:sp>
        <p:nvSpPr>
          <p:cNvPr id="17" name="Rectangle 16">
            <a:extLst>
              <a:ext uri="{FF2B5EF4-FFF2-40B4-BE49-F238E27FC236}">
                <a16:creationId xmlns:a16="http://schemas.microsoft.com/office/drawing/2014/main" id="{86586703-E6D8-AB46-9034-3718203293B5}"/>
              </a:ext>
            </a:extLst>
          </p:cNvPr>
          <p:cNvSpPr/>
          <p:nvPr/>
        </p:nvSpPr>
        <p:spPr bwMode="auto">
          <a:xfrm>
            <a:off x="4572000" y="2209800"/>
            <a:ext cx="4131563" cy="3118338"/>
          </a:xfrm>
          <a:prstGeom prst="rect">
            <a:avLst/>
          </a:prstGeom>
          <a:gradFill flip="none" rotWithShape="1">
            <a:gsLst>
              <a:gs pos="0">
                <a:schemeClr val="bg1"/>
              </a:gs>
              <a:gs pos="100000">
                <a:schemeClr val="accent2">
                  <a:lumMod val="40000"/>
                  <a:lumOff val="60000"/>
                </a:schemeClr>
              </a:gs>
            </a:gsLst>
            <a:lin ang="5400000" scaled="0"/>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alpha val="35000"/>
                </a:schemeClr>
              </a:solidFill>
              <a:effectLst/>
              <a:latin typeface="Arial" pitchFamily="34" charset="0"/>
            </a:endParaRPr>
          </a:p>
        </p:txBody>
      </p:sp>
      <p:sp>
        <p:nvSpPr>
          <p:cNvPr id="9" name="Content Placeholder 2"/>
          <p:cNvSpPr txBox="1">
            <a:spLocks/>
          </p:cNvSpPr>
          <p:nvPr/>
        </p:nvSpPr>
        <p:spPr bwMode="auto">
          <a:xfrm>
            <a:off x="685800" y="2743200"/>
            <a:ext cx="3593371" cy="210205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0"/>
              </a:spcBef>
              <a:spcAft>
                <a:spcPct val="35000"/>
              </a:spcAft>
              <a:buClr>
                <a:srgbClr val="65B24A"/>
              </a:buClr>
              <a:buChar char="•"/>
              <a:defRPr sz="2800">
                <a:solidFill>
                  <a:srgbClr val="01617A"/>
                </a:solidFill>
                <a:latin typeface="+mn-lt"/>
                <a:ea typeface="+mn-ea"/>
                <a:cs typeface="+mn-cs"/>
              </a:defRPr>
            </a:lvl1pPr>
            <a:lvl2pPr marL="742950" indent="-285750" algn="l" rtl="0" eaLnBrk="1" fontAlgn="base" hangingPunct="1">
              <a:spcBef>
                <a:spcPct val="0"/>
              </a:spcBef>
              <a:spcAft>
                <a:spcPct val="20000"/>
              </a:spcAft>
              <a:buClr>
                <a:srgbClr val="65B24A"/>
              </a:buClr>
              <a:buChar char="•"/>
              <a:defRPr sz="2400">
                <a:solidFill>
                  <a:srgbClr val="01617A"/>
                </a:solidFill>
                <a:latin typeface="+mn-lt"/>
              </a:defRPr>
            </a:lvl2pPr>
            <a:lvl3pPr marL="1143000" indent="-228600" algn="l" rtl="0" eaLnBrk="1" fontAlgn="base" hangingPunct="1">
              <a:spcBef>
                <a:spcPct val="0"/>
              </a:spcBef>
              <a:spcAft>
                <a:spcPct val="20000"/>
              </a:spcAft>
              <a:buClr>
                <a:srgbClr val="65B24A"/>
              </a:buClr>
              <a:buChar char="•"/>
              <a:defRPr sz="2400">
                <a:solidFill>
                  <a:srgbClr val="01617A"/>
                </a:solidFill>
                <a:latin typeface="+mn-lt"/>
              </a:defRPr>
            </a:lvl3pPr>
            <a:lvl4pPr marL="1600200" indent="-228600" algn="l" rtl="0" eaLnBrk="1" fontAlgn="base" hangingPunct="1">
              <a:spcBef>
                <a:spcPct val="0"/>
              </a:spcBef>
              <a:spcAft>
                <a:spcPct val="20000"/>
              </a:spcAft>
              <a:buClr>
                <a:srgbClr val="65B24A"/>
              </a:buClr>
              <a:buChar char="•"/>
              <a:defRPr sz="2400">
                <a:solidFill>
                  <a:srgbClr val="01617A"/>
                </a:solidFill>
                <a:latin typeface="+mn-lt"/>
              </a:defRPr>
            </a:lvl4pPr>
            <a:lvl5pPr marL="2057400" indent="-228600" algn="l" rtl="0" eaLnBrk="1" fontAlgn="base" hangingPunct="1">
              <a:spcBef>
                <a:spcPct val="20000"/>
              </a:spcBef>
              <a:spcAft>
                <a:spcPct val="0"/>
              </a:spcAft>
              <a:buClr>
                <a:srgbClr val="65B24A"/>
              </a:buClr>
              <a:buChar char="•"/>
              <a:defRPr sz="2400">
                <a:solidFill>
                  <a:srgbClr val="01617A"/>
                </a:solidFill>
                <a:latin typeface="+mn-lt"/>
              </a:defRPr>
            </a:lvl5pPr>
            <a:lvl6pPr marL="2514600" indent="-228600" algn="l" rtl="0" eaLnBrk="1" fontAlgn="base" hangingPunct="1">
              <a:spcBef>
                <a:spcPct val="20000"/>
              </a:spcBef>
              <a:spcAft>
                <a:spcPct val="0"/>
              </a:spcAft>
              <a:buClr>
                <a:srgbClr val="65B24A"/>
              </a:buClr>
              <a:buChar char="•"/>
              <a:defRPr sz="2400">
                <a:solidFill>
                  <a:srgbClr val="01617A"/>
                </a:solidFill>
                <a:latin typeface="+mn-lt"/>
              </a:defRPr>
            </a:lvl6pPr>
            <a:lvl7pPr marL="2971800" indent="-228600" algn="l" rtl="0" eaLnBrk="1" fontAlgn="base" hangingPunct="1">
              <a:spcBef>
                <a:spcPct val="20000"/>
              </a:spcBef>
              <a:spcAft>
                <a:spcPct val="0"/>
              </a:spcAft>
              <a:buClr>
                <a:srgbClr val="65B24A"/>
              </a:buClr>
              <a:buChar char="•"/>
              <a:defRPr sz="2400">
                <a:solidFill>
                  <a:srgbClr val="01617A"/>
                </a:solidFill>
                <a:latin typeface="+mn-lt"/>
              </a:defRPr>
            </a:lvl7pPr>
            <a:lvl8pPr marL="3429000" indent="-228600" algn="l" rtl="0" eaLnBrk="1" fontAlgn="base" hangingPunct="1">
              <a:spcBef>
                <a:spcPct val="20000"/>
              </a:spcBef>
              <a:spcAft>
                <a:spcPct val="0"/>
              </a:spcAft>
              <a:buClr>
                <a:srgbClr val="65B24A"/>
              </a:buClr>
              <a:buChar char="•"/>
              <a:defRPr sz="2400">
                <a:solidFill>
                  <a:srgbClr val="01617A"/>
                </a:solidFill>
                <a:latin typeface="+mn-lt"/>
              </a:defRPr>
            </a:lvl8pPr>
            <a:lvl9pPr marL="3886200" indent="-228600" algn="l" rtl="0" eaLnBrk="1" fontAlgn="base" hangingPunct="1">
              <a:spcBef>
                <a:spcPct val="20000"/>
              </a:spcBef>
              <a:spcAft>
                <a:spcPct val="0"/>
              </a:spcAft>
              <a:buClr>
                <a:srgbClr val="65B24A"/>
              </a:buClr>
              <a:buChar char="•"/>
              <a:defRPr sz="2400">
                <a:solidFill>
                  <a:srgbClr val="01617A"/>
                </a:solidFill>
                <a:latin typeface="+mn-lt"/>
              </a:defRPr>
            </a:lvl9pPr>
          </a:lstStyle>
          <a:p>
            <a:pPr marL="194310" indent="-171450">
              <a:lnSpc>
                <a:spcPct val="150000"/>
              </a:lnSpc>
              <a:spcBef>
                <a:spcPts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Global leader in oil and water-borne preservatives serving many market applications for treated wood</a:t>
            </a:r>
          </a:p>
          <a:p>
            <a:pPr marL="194310" indent="-171450">
              <a:lnSpc>
                <a:spcPct val="150000"/>
              </a:lnSpc>
              <a:spcBef>
                <a:spcPts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Largest integrated producer of wood treatment preservatives for N.A. railroad crosstie industry</a:t>
            </a:r>
          </a:p>
          <a:p>
            <a:pPr marL="194310" indent="-171450">
              <a:lnSpc>
                <a:spcPct val="150000"/>
              </a:lnSpc>
              <a:spcBef>
                <a:spcPts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Global geographic footprint across North America, South America, Asia, Europe and Australia</a:t>
            </a:r>
          </a:p>
        </p:txBody>
      </p:sp>
      <p:sp>
        <p:nvSpPr>
          <p:cNvPr id="10" name="Content Placeholder 2"/>
          <p:cNvSpPr txBox="1">
            <a:spLocks/>
          </p:cNvSpPr>
          <p:nvPr/>
        </p:nvSpPr>
        <p:spPr bwMode="auto">
          <a:xfrm>
            <a:off x="5081493" y="2743200"/>
            <a:ext cx="3452907" cy="2438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1" fontAlgn="base" hangingPunct="1">
              <a:spcBef>
                <a:spcPct val="0"/>
              </a:spcBef>
              <a:spcAft>
                <a:spcPct val="35000"/>
              </a:spcAft>
              <a:buClr>
                <a:srgbClr val="65B24A"/>
              </a:buClr>
              <a:buChar char="•"/>
              <a:defRPr sz="2800">
                <a:solidFill>
                  <a:srgbClr val="01617A"/>
                </a:solidFill>
                <a:latin typeface="+mn-lt"/>
                <a:ea typeface="+mn-ea"/>
                <a:cs typeface="+mn-cs"/>
              </a:defRPr>
            </a:lvl1pPr>
            <a:lvl2pPr marL="742950" indent="-285750" algn="l" rtl="0" eaLnBrk="1" fontAlgn="base" hangingPunct="1">
              <a:spcBef>
                <a:spcPct val="0"/>
              </a:spcBef>
              <a:spcAft>
                <a:spcPct val="20000"/>
              </a:spcAft>
              <a:buClr>
                <a:srgbClr val="65B24A"/>
              </a:buClr>
              <a:buChar char="•"/>
              <a:defRPr sz="2400">
                <a:solidFill>
                  <a:srgbClr val="01617A"/>
                </a:solidFill>
                <a:latin typeface="+mn-lt"/>
              </a:defRPr>
            </a:lvl2pPr>
            <a:lvl3pPr marL="1143000" indent="-228600" algn="l" rtl="0" eaLnBrk="1" fontAlgn="base" hangingPunct="1">
              <a:spcBef>
                <a:spcPct val="0"/>
              </a:spcBef>
              <a:spcAft>
                <a:spcPct val="20000"/>
              </a:spcAft>
              <a:buClr>
                <a:srgbClr val="65B24A"/>
              </a:buClr>
              <a:buChar char="•"/>
              <a:defRPr sz="2400">
                <a:solidFill>
                  <a:srgbClr val="01617A"/>
                </a:solidFill>
                <a:latin typeface="+mn-lt"/>
              </a:defRPr>
            </a:lvl3pPr>
            <a:lvl4pPr marL="1600200" indent="-228600" algn="l" rtl="0" eaLnBrk="1" fontAlgn="base" hangingPunct="1">
              <a:spcBef>
                <a:spcPct val="0"/>
              </a:spcBef>
              <a:spcAft>
                <a:spcPct val="20000"/>
              </a:spcAft>
              <a:buClr>
                <a:srgbClr val="65B24A"/>
              </a:buClr>
              <a:buChar char="•"/>
              <a:defRPr sz="2400">
                <a:solidFill>
                  <a:srgbClr val="01617A"/>
                </a:solidFill>
                <a:latin typeface="+mn-lt"/>
              </a:defRPr>
            </a:lvl4pPr>
            <a:lvl5pPr marL="2057400" indent="-228600" algn="l" rtl="0" eaLnBrk="1" fontAlgn="base" hangingPunct="1">
              <a:spcBef>
                <a:spcPct val="20000"/>
              </a:spcBef>
              <a:spcAft>
                <a:spcPct val="0"/>
              </a:spcAft>
              <a:buClr>
                <a:srgbClr val="65B24A"/>
              </a:buClr>
              <a:buChar char="•"/>
              <a:defRPr sz="2400">
                <a:solidFill>
                  <a:srgbClr val="01617A"/>
                </a:solidFill>
                <a:latin typeface="+mn-lt"/>
              </a:defRPr>
            </a:lvl5pPr>
            <a:lvl6pPr marL="2514600" indent="-228600" algn="l" rtl="0" eaLnBrk="1" fontAlgn="base" hangingPunct="1">
              <a:spcBef>
                <a:spcPct val="20000"/>
              </a:spcBef>
              <a:spcAft>
                <a:spcPct val="0"/>
              </a:spcAft>
              <a:buClr>
                <a:srgbClr val="65B24A"/>
              </a:buClr>
              <a:buChar char="•"/>
              <a:defRPr sz="2400">
                <a:solidFill>
                  <a:srgbClr val="01617A"/>
                </a:solidFill>
                <a:latin typeface="+mn-lt"/>
              </a:defRPr>
            </a:lvl6pPr>
            <a:lvl7pPr marL="2971800" indent="-228600" algn="l" rtl="0" eaLnBrk="1" fontAlgn="base" hangingPunct="1">
              <a:spcBef>
                <a:spcPct val="20000"/>
              </a:spcBef>
              <a:spcAft>
                <a:spcPct val="0"/>
              </a:spcAft>
              <a:buClr>
                <a:srgbClr val="65B24A"/>
              </a:buClr>
              <a:buChar char="•"/>
              <a:defRPr sz="2400">
                <a:solidFill>
                  <a:srgbClr val="01617A"/>
                </a:solidFill>
                <a:latin typeface="+mn-lt"/>
              </a:defRPr>
            </a:lvl7pPr>
            <a:lvl8pPr marL="3429000" indent="-228600" algn="l" rtl="0" eaLnBrk="1" fontAlgn="base" hangingPunct="1">
              <a:spcBef>
                <a:spcPct val="20000"/>
              </a:spcBef>
              <a:spcAft>
                <a:spcPct val="0"/>
              </a:spcAft>
              <a:buClr>
                <a:srgbClr val="65B24A"/>
              </a:buClr>
              <a:buChar char="•"/>
              <a:defRPr sz="2400">
                <a:solidFill>
                  <a:srgbClr val="01617A"/>
                </a:solidFill>
                <a:latin typeface="+mn-lt"/>
              </a:defRPr>
            </a:lvl8pPr>
            <a:lvl9pPr marL="3886200" indent="-228600" algn="l" rtl="0" eaLnBrk="1" fontAlgn="base" hangingPunct="1">
              <a:spcBef>
                <a:spcPct val="20000"/>
              </a:spcBef>
              <a:spcAft>
                <a:spcPct val="0"/>
              </a:spcAft>
              <a:buClr>
                <a:srgbClr val="65B24A"/>
              </a:buClr>
              <a:buChar char="•"/>
              <a:defRPr sz="2400">
                <a:solidFill>
                  <a:srgbClr val="01617A"/>
                </a:solidFill>
                <a:latin typeface="+mn-lt"/>
              </a:defRPr>
            </a:lvl9pPr>
          </a:lstStyle>
          <a:p>
            <a:pPr marL="194310" indent="-171450">
              <a:lnSpc>
                <a:spcPct val="150000"/>
              </a:lnSpc>
              <a:spcBef>
                <a:spcPts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Largest supplier of utility poles in eastern U.S. and major supplier in entire U.S.</a:t>
            </a:r>
          </a:p>
          <a:p>
            <a:pPr marL="194310" indent="-171450">
              <a:lnSpc>
                <a:spcPct val="150000"/>
              </a:lnSpc>
              <a:spcBef>
                <a:spcPts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Supplies power distribution and transmission poles and pilings to investor-owned utilities, electric cooperatives and municipalities.</a:t>
            </a:r>
          </a:p>
          <a:p>
            <a:pPr marL="194310" indent="-171450">
              <a:lnSpc>
                <a:spcPct val="150000"/>
              </a:lnSpc>
              <a:spcBef>
                <a:spcPts val="0"/>
              </a:spcBef>
              <a:spcAft>
                <a:spcPts val="600"/>
              </a:spcAft>
              <a:buFont typeface="Arial" panose="020B0604020202020204" pitchFamily="34" charset="0"/>
              <a:buChar char="•"/>
            </a:pPr>
            <a:r>
              <a:rPr lang="en-US" sz="1200" dirty="0">
                <a:latin typeface="Arial" panose="020B0604020202020204" pitchFamily="34" charset="0"/>
                <a:cs typeface="Arial" panose="020B0604020202020204" pitchFamily="34" charset="0"/>
              </a:rPr>
              <a:t>8 manufacturing locations, 3 peeling facilities and 19 reload yards in U.S.; market leadership position with further opportunities for growth</a:t>
            </a:r>
            <a:endParaRPr lang="en-US" sz="800" kern="0" dirty="0"/>
          </a:p>
        </p:txBody>
      </p:sp>
      <p:pic>
        <p:nvPicPr>
          <p:cNvPr id="8" name="Picture 7">
            <a:extLst>
              <a:ext uri="{FF2B5EF4-FFF2-40B4-BE49-F238E27FC236}">
                <a16:creationId xmlns:a16="http://schemas.microsoft.com/office/drawing/2014/main" id="{054642E0-085C-D649-96B3-FCA89B97DBB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0" y="1295400"/>
            <a:ext cx="1219200" cy="1219200"/>
          </a:xfrm>
          <a:prstGeom prst="rect">
            <a:avLst/>
          </a:prstGeom>
        </p:spPr>
      </p:pic>
      <p:pic>
        <p:nvPicPr>
          <p:cNvPr id="12" name="Picture 11">
            <a:extLst>
              <a:ext uri="{FF2B5EF4-FFF2-40B4-BE49-F238E27FC236}">
                <a16:creationId xmlns:a16="http://schemas.microsoft.com/office/drawing/2014/main" id="{43AD3EA4-2D2D-154C-B4DB-4ED5D4C4105E}"/>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t="22458" r="-2979" b="27179"/>
          <a:stretch/>
        </p:blipFill>
        <p:spPr>
          <a:xfrm>
            <a:off x="1128327" y="1326258"/>
            <a:ext cx="2274056" cy="1112142"/>
          </a:xfrm>
          <a:prstGeom prst="rect">
            <a:avLst/>
          </a:prstGeom>
        </p:spPr>
      </p:pic>
      <p:sp>
        <p:nvSpPr>
          <p:cNvPr id="21" name="Rectangle 4"/>
          <p:cNvSpPr>
            <a:spLocks noChangeArrowheads="1"/>
          </p:cNvSpPr>
          <p:nvPr/>
        </p:nvSpPr>
        <p:spPr bwMode="auto">
          <a:xfrm>
            <a:off x="500933" y="5385288"/>
            <a:ext cx="8202630" cy="76200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1"/>
          <a:lstStyle/>
          <a:p>
            <a:pPr lvl="0" algn="ctr" eaLnBrk="1" hangingPunct="1">
              <a:spcBef>
                <a:spcPts val="0"/>
              </a:spcBef>
              <a:spcAft>
                <a:spcPts val="0"/>
              </a:spcAft>
              <a:buClr>
                <a:srgbClr val="65B24A"/>
              </a:buClr>
            </a:pPr>
            <a:r>
              <a:rPr lang="en-US" sz="1800" b="1" kern="0" spc="-50" dirty="0">
                <a:solidFill>
                  <a:srgbClr val="01617A"/>
                </a:solidFill>
                <a:latin typeface="Arial"/>
              </a:rPr>
              <a:t>Global Leader in High Value, Vertically Integrated,</a:t>
            </a:r>
          </a:p>
          <a:p>
            <a:pPr lvl="0" algn="ctr" eaLnBrk="1" hangingPunct="1">
              <a:spcBef>
                <a:spcPts val="0"/>
              </a:spcBef>
              <a:spcAft>
                <a:spcPts val="0"/>
              </a:spcAft>
              <a:buClr>
                <a:srgbClr val="65B24A"/>
              </a:buClr>
            </a:pPr>
            <a:r>
              <a:rPr lang="en-US" sz="1800" b="1" kern="0" spc="-50" dirty="0">
                <a:solidFill>
                  <a:srgbClr val="01617A"/>
                </a:solidFill>
                <a:latin typeface="Arial"/>
              </a:rPr>
              <a:t>Wood-Based Solutions Market</a:t>
            </a:r>
          </a:p>
        </p:txBody>
      </p:sp>
      <p:sp>
        <p:nvSpPr>
          <p:cNvPr id="24" name="Plus 23"/>
          <p:cNvSpPr/>
          <p:nvPr/>
        </p:nvSpPr>
        <p:spPr bwMode="auto">
          <a:xfrm>
            <a:off x="3999736" y="3124200"/>
            <a:ext cx="1091161" cy="1143000"/>
          </a:xfrm>
          <a:prstGeom prst="mathPlus">
            <a:avLst/>
          </a:prstGeom>
          <a:solidFill>
            <a:schemeClr val="bg1"/>
          </a:solidFill>
          <a:ln w="9525" cap="flat" cmpd="sng" algn="ctr">
            <a:solidFill>
              <a:schemeClr val="accent1">
                <a:lumMod val="9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sp>
        <p:nvSpPr>
          <p:cNvPr id="3" name="Title 2"/>
          <p:cNvSpPr>
            <a:spLocks noGrp="1"/>
          </p:cNvSpPr>
          <p:nvPr>
            <p:ph type="title"/>
          </p:nvPr>
        </p:nvSpPr>
        <p:spPr/>
        <p:txBody>
          <a:bodyPr/>
          <a:lstStyle/>
          <a:p>
            <a:r>
              <a:rPr lang="en-US" dirty="0"/>
              <a:t>Combining Industry Leaders in</a:t>
            </a:r>
            <a:br>
              <a:rPr lang="en-US" dirty="0"/>
            </a:br>
            <a:r>
              <a:rPr lang="en-US" dirty="0"/>
              <a:t>Wood Treatment Market</a:t>
            </a:r>
          </a:p>
        </p:txBody>
      </p:sp>
      <p:sp>
        <p:nvSpPr>
          <p:cNvPr id="13" name="Slide Number Placeholder 3">
            <a:extLst>
              <a:ext uri="{FF2B5EF4-FFF2-40B4-BE49-F238E27FC236}">
                <a16:creationId xmlns:a16="http://schemas.microsoft.com/office/drawing/2014/main" id="{2A52BBE6-90A7-4222-B4EC-306BE0382DC0}"/>
              </a:ext>
            </a:extLst>
          </p:cNvPr>
          <p:cNvSpPr>
            <a:spLocks noGrp="1"/>
          </p:cNvSpPr>
          <p:nvPr>
            <p:ph type="sldNum" sz="quarter" idx="4294967295"/>
          </p:nvPr>
        </p:nvSpPr>
        <p:spPr>
          <a:xfrm>
            <a:off x="6858000" y="6553200"/>
            <a:ext cx="1905000" cy="228600"/>
          </a:xfrm>
        </p:spPr>
        <p:txBody>
          <a:bodyPr/>
          <a:lstStyle/>
          <a:p>
            <a:fld id="{B92620C4-5EDB-8C43-892D-BDD7C204F13E}" type="slidenum">
              <a:rPr lang="en-US" smtClean="0"/>
              <a:pPr/>
              <a:t>23</a:t>
            </a:fld>
            <a:endParaRPr lang="en-US" dirty="0"/>
          </a:p>
        </p:txBody>
      </p:sp>
    </p:spTree>
    <p:extLst>
      <p:ext uri="{BB962C8B-B14F-4D97-AF65-F5344CB8AC3E}">
        <p14:creationId xmlns:p14="http://schemas.microsoft.com/office/powerpoint/2010/main" val="3634366147"/>
      </p:ext>
    </p:extLst>
  </p:cSld>
  <p:clrMapOvr>
    <a:masterClrMapping/>
  </p:clrMapOvr>
  <p:transition>
    <p:cover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a:extLst>
              <a:ext uri="{FF2B5EF4-FFF2-40B4-BE49-F238E27FC236}">
                <a16:creationId xmlns:a16="http://schemas.microsoft.com/office/drawing/2014/main" id="{2A52BBE6-90A7-4222-B4EC-306BE0382DC0}"/>
              </a:ext>
            </a:extLst>
          </p:cNvPr>
          <p:cNvSpPr>
            <a:spLocks noGrp="1"/>
          </p:cNvSpPr>
          <p:nvPr>
            <p:ph type="sldNum" sz="quarter" idx="4294967295"/>
          </p:nvPr>
        </p:nvSpPr>
        <p:spPr>
          <a:xfrm>
            <a:off x="6858000" y="6553200"/>
            <a:ext cx="1905000" cy="228600"/>
          </a:xfrm>
        </p:spPr>
        <p:txBody>
          <a:bodyPr/>
          <a:lstStyle/>
          <a:p>
            <a:fld id="{B92620C4-5EDB-8C43-892D-BDD7C204F13E}" type="slidenum">
              <a:rPr lang="en-US" smtClean="0"/>
              <a:pPr/>
              <a:t>24</a:t>
            </a:fld>
            <a:endParaRPr lang="en-US" dirty="0"/>
          </a:p>
        </p:txBody>
      </p:sp>
      <p:grpSp>
        <p:nvGrpSpPr>
          <p:cNvPr id="10" name="Group 9"/>
          <p:cNvGrpSpPr/>
          <p:nvPr/>
        </p:nvGrpSpPr>
        <p:grpSpPr>
          <a:xfrm>
            <a:off x="390070" y="2640691"/>
            <a:ext cx="8372930" cy="1392689"/>
            <a:chOff x="390070" y="2732655"/>
            <a:chExt cx="8372930" cy="1392689"/>
          </a:xfrm>
        </p:grpSpPr>
        <p:sp>
          <p:nvSpPr>
            <p:cNvPr id="37" name="TextBox 36"/>
            <p:cNvSpPr txBox="1"/>
            <p:nvPr/>
          </p:nvSpPr>
          <p:spPr>
            <a:xfrm>
              <a:off x="2393722" y="2826269"/>
              <a:ext cx="6369278" cy="1205458"/>
            </a:xfrm>
            <a:prstGeom prst="rect">
              <a:avLst/>
            </a:prstGeom>
            <a:solidFill>
              <a:schemeClr val="accent2">
                <a:lumMod val="20000"/>
                <a:lumOff val="80000"/>
              </a:schemeClr>
            </a:solidFill>
          </p:spPr>
          <p:txBody>
            <a:bodyPr wrap="square" lIns="457200" tIns="91440" rIns="182880" bIns="91440" rtlCol="0" anchor="ctr" anchorCtr="0">
              <a:spAutoFit/>
            </a:bodyPr>
            <a:lstStyle/>
            <a:p>
              <a:pPr marL="171450" marR="0" lvl="0" indent="-171450"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r>
                <a:rPr lang="en-US" sz="1050" kern="0" dirty="0">
                  <a:solidFill>
                    <a:srgbClr val="0B5C78"/>
                  </a:solidFill>
                  <a:latin typeface="Arial"/>
                  <a:ea typeface="Times New Roman" panose="02020603050405020304" pitchFamily="18" charset="0"/>
                </a:rPr>
                <a:t>Vertically integrated model provides cost savings synergies and incremental sales opportunities; transaction structure provides tax benefits</a:t>
              </a:r>
            </a:p>
            <a:p>
              <a:pPr marL="171450" indent="-171450" algn="l" defTabSz="1019175" eaLnBrk="1" fontAlgn="auto" hangingPunct="1">
                <a:spcBef>
                  <a:spcPts val="100"/>
                </a:spcBef>
                <a:spcAft>
                  <a:spcPts val="100"/>
                </a:spcAft>
                <a:buClr>
                  <a:srgbClr val="65B24A"/>
                </a:buClr>
                <a:buSzPct val="100000"/>
                <a:buFont typeface="Wingdings 2" pitchFamily="18" charset="2"/>
                <a:buChar char=""/>
                <a:defRPr/>
              </a:pPr>
              <a:r>
                <a:rPr lang="en-US" sz="1050" dirty="0">
                  <a:latin typeface="Arial" panose="020B0604020202020204" pitchFamily="34" charset="0"/>
                  <a:ea typeface="Times New Roman" panose="02020603050405020304" pitchFamily="18" charset="0"/>
                </a:rPr>
                <a:t>Pro-forma net debt to adjusted EBITDA ratio of &lt; 4x; projected at ≤ 3.5x by 12/31/18; goal of </a:t>
              </a:r>
              <a:r>
                <a:rPr lang="en-US" sz="1050" kern="0" dirty="0">
                  <a:solidFill>
                    <a:srgbClr val="0B5C78"/>
                  </a:solidFill>
                  <a:latin typeface="Arial"/>
                  <a:ea typeface="Times New Roman" panose="02020603050405020304" pitchFamily="18" charset="0"/>
                </a:rPr>
                <a:t>2x-3x net leverage ratio over long-term; not to exceed 4x on pro-forma basis with acquisitions</a:t>
              </a:r>
            </a:p>
            <a:p>
              <a:pPr marL="171450" marR="0" lvl="0" indent="-171450"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r>
                <a:rPr lang="en-US" sz="1050" kern="0" dirty="0">
                  <a:solidFill>
                    <a:srgbClr val="0B5C78"/>
                  </a:solidFill>
                  <a:latin typeface="Arial"/>
                  <a:ea typeface="Times New Roman" panose="02020603050405020304" pitchFamily="18" charset="0"/>
                </a:rPr>
                <a:t>Accretive to earnings in 2018; expect additional $0.15-$0.20 in adjusted EPS in 2018; annualized run rate of $0.40-$0.50 in adjusted EPS in 2019</a:t>
              </a:r>
            </a:p>
          </p:txBody>
        </p:sp>
        <p:sp>
          <p:nvSpPr>
            <p:cNvPr id="39" name="Pentagon 38"/>
            <p:cNvSpPr/>
            <p:nvPr/>
          </p:nvSpPr>
          <p:spPr bwMode="auto">
            <a:xfrm>
              <a:off x="390070" y="2732655"/>
              <a:ext cx="2322287" cy="1392689"/>
            </a:xfrm>
            <a:prstGeom prst="homePlate">
              <a:avLst>
                <a:gd name="adj" fmla="val 22537"/>
              </a:avLst>
            </a:prstGeom>
            <a:solidFill>
              <a:srgbClr val="58A736"/>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182880" tIns="45720" rIns="91440" bIns="45720" numCol="1" rtlCol="0" anchor="ctr" anchorCtr="0" compatLnSpc="1">
              <a:prstTxWarp prst="textNoShape">
                <a:avLst/>
              </a:prstTxWarp>
            </a:bodyPr>
            <a:lstStyle/>
            <a:p>
              <a:pPr lvl="0" algn="l">
                <a:spcBef>
                  <a:spcPct val="25000"/>
                </a:spcBef>
                <a:defRPr/>
              </a:pPr>
              <a:r>
                <a:rPr lang="en-US" sz="1400" b="1" dirty="0">
                  <a:solidFill>
                    <a:srgbClr val="FFFFFF"/>
                  </a:solidFill>
                  <a:latin typeface="Arial"/>
                </a:rPr>
                <a:t>Maintains Attractive Financial Profile</a:t>
              </a:r>
            </a:p>
          </p:txBody>
        </p:sp>
      </p:grpSp>
      <p:grpSp>
        <p:nvGrpSpPr>
          <p:cNvPr id="5" name="Group 4"/>
          <p:cNvGrpSpPr/>
          <p:nvPr/>
        </p:nvGrpSpPr>
        <p:grpSpPr>
          <a:xfrm>
            <a:off x="390070" y="4071366"/>
            <a:ext cx="8372930" cy="1095172"/>
            <a:chOff x="390070" y="4188275"/>
            <a:chExt cx="8372930" cy="1095172"/>
          </a:xfrm>
        </p:grpSpPr>
        <p:sp>
          <p:nvSpPr>
            <p:cNvPr id="38" name="TextBox 37"/>
            <p:cNvSpPr txBox="1"/>
            <p:nvPr/>
          </p:nvSpPr>
          <p:spPr>
            <a:xfrm>
              <a:off x="2393722" y="4188275"/>
              <a:ext cx="6369278" cy="1095172"/>
            </a:xfrm>
            <a:prstGeom prst="rect">
              <a:avLst/>
            </a:prstGeom>
            <a:solidFill>
              <a:schemeClr val="accent5"/>
            </a:solidFill>
          </p:spPr>
          <p:txBody>
            <a:bodyPr wrap="square" lIns="457200" tIns="91440" rIns="182880" bIns="91440" rtlCol="0" anchor="ctr" anchorCtr="0">
              <a:spAutoFit/>
            </a:bodyPr>
            <a:lstStyle/>
            <a:p>
              <a:pPr marL="173038" marR="0" lvl="0" indent="-173038"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endParaRPr lang="en-US" sz="1050" kern="0" dirty="0">
                <a:solidFill>
                  <a:srgbClr val="0B5C78"/>
                </a:solidFill>
                <a:latin typeface="Arial"/>
                <a:ea typeface="Times New Roman" panose="02020603050405020304" pitchFamily="18" charset="0"/>
              </a:endParaRPr>
            </a:p>
            <a:p>
              <a:pPr marL="173038" marR="0" lvl="0" indent="-173038"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r>
                <a:rPr lang="en-US" sz="1050" kern="0" dirty="0">
                  <a:solidFill>
                    <a:srgbClr val="0B5C78"/>
                  </a:solidFill>
                  <a:latin typeface="Arial"/>
                  <a:ea typeface="Times New Roman" panose="02020603050405020304" pitchFamily="18" charset="0"/>
                </a:rPr>
                <a:t>Provides scale in large and attractive U.S. utility pole market; ~$850M estimated opportunity</a:t>
              </a:r>
            </a:p>
            <a:p>
              <a:pPr marL="173038" marR="0" lvl="0" indent="-173038"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r>
                <a:rPr lang="en-US" sz="1050" kern="0" dirty="0">
                  <a:solidFill>
                    <a:srgbClr val="0B5C78"/>
                  </a:solidFill>
                  <a:latin typeface="Arial"/>
                  <a:ea typeface="Times New Roman" panose="02020603050405020304" pitchFamily="18" charset="0"/>
                </a:rPr>
                <a:t>Potential for growth in range of geographies, end-markets and product categories</a:t>
              </a:r>
            </a:p>
            <a:p>
              <a:pPr marL="173038" marR="0" lvl="0" indent="-173038"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r>
                <a:rPr lang="en-US" sz="1050" kern="0" dirty="0">
                  <a:solidFill>
                    <a:srgbClr val="0B5C78"/>
                  </a:solidFill>
                  <a:latin typeface="Arial"/>
                  <a:ea typeface="Times New Roman" panose="02020603050405020304" pitchFamily="18" charset="0"/>
                </a:rPr>
                <a:t>Strategically located facilities to enable shipments throughout U.S. and other key markets</a:t>
              </a:r>
            </a:p>
            <a:p>
              <a:pPr marL="173038" marR="0" lvl="0" indent="-173038"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endParaRPr lang="en-US" sz="1050" kern="0" dirty="0">
                <a:solidFill>
                  <a:srgbClr val="0B5C78"/>
                </a:solidFill>
                <a:latin typeface="Arial"/>
                <a:ea typeface="Times New Roman" panose="02020603050405020304" pitchFamily="18" charset="0"/>
              </a:endParaRPr>
            </a:p>
          </p:txBody>
        </p:sp>
        <p:sp>
          <p:nvSpPr>
            <p:cNvPr id="40" name="Pentagon 39"/>
            <p:cNvSpPr/>
            <p:nvPr/>
          </p:nvSpPr>
          <p:spPr bwMode="auto">
            <a:xfrm>
              <a:off x="390070" y="4213924"/>
              <a:ext cx="2322287" cy="1043876"/>
            </a:xfrm>
            <a:prstGeom prst="homePlate">
              <a:avLst>
                <a:gd name="adj" fmla="val 30732"/>
              </a:avLst>
            </a:prstGeom>
            <a:solidFill>
              <a:srgbClr val="0B5C78"/>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182880" tIns="45720" rIns="91440" bIns="45720" numCol="1" rtlCol="0" anchor="ctr" anchorCtr="0" compatLnSpc="1">
              <a:prstTxWarp prst="textNoShape">
                <a:avLst/>
              </a:prstTxWarp>
            </a:bodyPr>
            <a:lstStyle/>
            <a:p>
              <a:pPr marL="0" marR="0" lvl="0" indent="0" algn="l" defTabSz="914400" eaLnBrk="1" fontAlgn="auto" latinLnBrk="0" hangingPunct="1">
                <a:lnSpc>
                  <a:spcPct val="100000"/>
                </a:lnSpc>
                <a:spcBef>
                  <a:spcPct val="25000"/>
                </a:spcBef>
                <a:spcAft>
                  <a:spcPts val="0"/>
                </a:spcAft>
                <a:buClrTx/>
                <a:buSzTx/>
                <a:buFontTx/>
                <a:buNone/>
                <a:tabLst/>
                <a:defRPr/>
              </a:pPr>
              <a:r>
                <a:rPr lang="en-US" sz="1400" b="1" kern="0" dirty="0">
                  <a:solidFill>
                    <a:prstClr val="white"/>
                  </a:solidFill>
                </a:rPr>
                <a:t>Provides Growth Opportunities </a:t>
              </a:r>
            </a:p>
          </p:txBody>
        </p:sp>
      </p:grpSp>
      <p:grpSp>
        <p:nvGrpSpPr>
          <p:cNvPr id="11" name="Group 10"/>
          <p:cNvGrpSpPr/>
          <p:nvPr/>
        </p:nvGrpSpPr>
        <p:grpSpPr>
          <a:xfrm>
            <a:off x="390071" y="1371600"/>
            <a:ext cx="8372930" cy="1205458"/>
            <a:chOff x="390071" y="1427846"/>
            <a:chExt cx="8372930" cy="1205458"/>
          </a:xfrm>
        </p:grpSpPr>
        <p:sp>
          <p:nvSpPr>
            <p:cNvPr id="41" name="TextBox 40"/>
            <p:cNvSpPr txBox="1"/>
            <p:nvPr/>
          </p:nvSpPr>
          <p:spPr>
            <a:xfrm>
              <a:off x="2393723" y="1427846"/>
              <a:ext cx="6369278" cy="1205458"/>
            </a:xfrm>
            <a:prstGeom prst="rect">
              <a:avLst/>
            </a:prstGeom>
            <a:solidFill>
              <a:schemeClr val="accent5"/>
            </a:solidFill>
          </p:spPr>
          <p:txBody>
            <a:bodyPr wrap="square" lIns="457200" tIns="91440" rIns="182880" bIns="91440" rtlCol="0" anchor="ctr" anchorCtr="0">
              <a:spAutoFit/>
            </a:bodyPr>
            <a:lstStyle/>
            <a:p>
              <a:pPr marL="171450" marR="0" lvl="0" indent="-171450"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r>
                <a:rPr lang="en-US" sz="1050" dirty="0">
                  <a:ea typeface="Times New Roman" panose="02020603050405020304" pitchFamily="18" charset="0"/>
                </a:rPr>
                <a:t>C</a:t>
              </a:r>
              <a:r>
                <a:rPr lang="en-US" sz="1050" dirty="0">
                  <a:latin typeface="Arial" panose="020B0604020202020204" pitchFamily="34" charset="0"/>
                  <a:ea typeface="Times New Roman" panose="02020603050405020304" pitchFamily="18" charset="0"/>
                </a:rPr>
                <a:t>reates leading utility pole and wood treatment producer; r</a:t>
              </a:r>
              <a:r>
                <a:rPr lang="en-US" sz="1050" dirty="0">
                  <a:ea typeface="Times New Roman" panose="02020603050405020304" pitchFamily="18" charset="0"/>
                </a:rPr>
                <a:t>e-entering market as second-largest supplier to U.S. utility pole industry; better scale to compete</a:t>
              </a:r>
              <a:endParaRPr lang="en-US" sz="1050" dirty="0">
                <a:latin typeface="Arial" panose="020B0604020202020204" pitchFamily="34" charset="0"/>
                <a:ea typeface="Times New Roman" panose="02020603050405020304" pitchFamily="18" charset="0"/>
              </a:endParaRPr>
            </a:p>
            <a:p>
              <a:pPr marL="171450" marR="0" lvl="0" indent="-171450"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r>
                <a:rPr lang="en-US" sz="1050" dirty="0">
                  <a:latin typeface="Arial" panose="020B0604020202020204" pitchFamily="34" charset="0"/>
                  <a:ea typeface="Times New Roman" panose="02020603050405020304" pitchFamily="18" charset="0"/>
                </a:rPr>
                <a:t>R</a:t>
              </a:r>
              <a:r>
                <a:rPr lang="en-US" sz="1050" dirty="0">
                  <a:ea typeface="Times New Roman" panose="02020603050405020304" pitchFamily="18" charset="0"/>
                </a:rPr>
                <a:t>epresents strategic milestone; a</a:t>
              </a:r>
              <a:r>
                <a:rPr lang="en-US" sz="1050" dirty="0">
                  <a:latin typeface="Arial" panose="020B0604020202020204" pitchFamily="34" charset="0"/>
                  <a:ea typeface="Times New Roman" panose="02020603050405020304" pitchFamily="18" charset="0"/>
                </a:rPr>
                <a:t>dvances strategy of being a vertically integrated, high-value global supplier of wood-based technologies to infrastructure markets</a:t>
              </a:r>
              <a:endParaRPr lang="en-US" sz="1050" kern="0" dirty="0">
                <a:solidFill>
                  <a:srgbClr val="0B5C78"/>
                </a:solidFill>
                <a:latin typeface="Arial"/>
                <a:ea typeface="Times New Roman" panose="02020603050405020304" pitchFamily="18" charset="0"/>
              </a:endParaRPr>
            </a:p>
            <a:p>
              <a:pPr marL="171450" marR="0" lvl="0" indent="-171450"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r>
                <a:rPr lang="en-US" sz="1050" kern="0" dirty="0">
                  <a:solidFill>
                    <a:srgbClr val="0B5C78"/>
                  </a:solidFill>
                  <a:latin typeface="Arial"/>
                  <a:ea typeface="Times New Roman" panose="02020603050405020304" pitchFamily="18" charset="0"/>
                </a:rPr>
                <a:t>Aligned with long-term goal of developing unique end-to-end solutions from wood preservation chemicals, to finished products, to end-of-life disposal</a:t>
              </a:r>
            </a:p>
          </p:txBody>
        </p:sp>
        <p:sp>
          <p:nvSpPr>
            <p:cNvPr id="42" name="Pentagon 41"/>
            <p:cNvSpPr/>
            <p:nvPr/>
          </p:nvSpPr>
          <p:spPr bwMode="auto">
            <a:xfrm>
              <a:off x="390071" y="1427846"/>
              <a:ext cx="2322286" cy="1205457"/>
            </a:xfrm>
            <a:prstGeom prst="homePlate">
              <a:avLst>
                <a:gd name="adj" fmla="val 25776"/>
              </a:avLst>
            </a:prstGeom>
            <a:solidFill>
              <a:srgbClr val="0B5C78"/>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182880" tIns="45720" rIns="91440" bIns="45720" numCol="1" rtlCol="0" anchor="ctr" anchorCtr="0" compatLnSpc="1">
              <a:prstTxWarp prst="textNoShape">
                <a:avLst/>
              </a:prstTxWarp>
            </a:bodyPr>
            <a:lstStyle/>
            <a:p>
              <a:pPr marL="0" marR="0" lvl="0" indent="0" algn="l" defTabSz="914400" eaLnBrk="1" fontAlgn="auto" latinLnBrk="0" hangingPunct="1">
                <a:lnSpc>
                  <a:spcPct val="100000"/>
                </a:lnSpc>
                <a:spcBef>
                  <a:spcPct val="25000"/>
                </a:spcBef>
                <a:spcAft>
                  <a:spcPts val="600"/>
                </a:spcAft>
                <a:buClrTx/>
                <a:buSzTx/>
                <a:buFontTx/>
                <a:buNone/>
                <a:tabLst/>
                <a:defRPr/>
              </a:pPr>
              <a:r>
                <a:rPr lang="en-US" sz="1400" b="1" kern="0" dirty="0">
                  <a:solidFill>
                    <a:srgbClr val="FFFFFF"/>
                  </a:solidFill>
                  <a:latin typeface="Arial"/>
                </a:rPr>
                <a:t>Advances Strategic Transformation</a:t>
              </a:r>
            </a:p>
          </p:txBody>
        </p:sp>
      </p:grpSp>
      <p:grpSp>
        <p:nvGrpSpPr>
          <p:cNvPr id="4" name="Group 3"/>
          <p:cNvGrpSpPr/>
          <p:nvPr/>
        </p:nvGrpSpPr>
        <p:grpSpPr>
          <a:xfrm>
            <a:off x="390070" y="5178876"/>
            <a:ext cx="8372930" cy="1095172"/>
            <a:chOff x="390070" y="5366696"/>
            <a:chExt cx="8372930" cy="1095172"/>
          </a:xfrm>
        </p:grpSpPr>
        <p:sp>
          <p:nvSpPr>
            <p:cNvPr id="43" name="TextBox 42"/>
            <p:cNvSpPr txBox="1"/>
            <p:nvPr/>
          </p:nvSpPr>
          <p:spPr>
            <a:xfrm>
              <a:off x="2393722" y="5366696"/>
              <a:ext cx="6369278" cy="1095172"/>
            </a:xfrm>
            <a:prstGeom prst="rect">
              <a:avLst/>
            </a:prstGeom>
            <a:solidFill>
              <a:srgbClr val="DCF1D3"/>
            </a:solidFill>
          </p:spPr>
          <p:txBody>
            <a:bodyPr wrap="square" lIns="457200" tIns="91440" rIns="182880" bIns="91440" rtlCol="0" anchor="ctr" anchorCtr="0">
              <a:spAutoFit/>
            </a:bodyPr>
            <a:lstStyle/>
            <a:p>
              <a:pPr marL="173038" marR="0" lvl="0" indent="-173038"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endParaRPr lang="en-US" sz="1050" kern="0" dirty="0">
                <a:solidFill>
                  <a:srgbClr val="0B5C78"/>
                </a:solidFill>
                <a:latin typeface="Arial"/>
                <a:ea typeface="Times New Roman" panose="02020603050405020304" pitchFamily="18" charset="0"/>
              </a:endParaRPr>
            </a:p>
            <a:p>
              <a:pPr marL="173038" indent="-173038" algn="l" defTabSz="1019175" eaLnBrk="1" fontAlgn="auto" hangingPunct="1">
                <a:spcBef>
                  <a:spcPts val="100"/>
                </a:spcBef>
                <a:spcAft>
                  <a:spcPts val="100"/>
                </a:spcAft>
                <a:buClr>
                  <a:srgbClr val="65B24A"/>
                </a:buClr>
                <a:buSzPct val="100000"/>
                <a:buFont typeface="Wingdings 2" pitchFamily="18" charset="2"/>
                <a:buChar char=""/>
                <a:defRPr/>
              </a:pPr>
              <a:r>
                <a:rPr lang="en-US" sz="1050" kern="0" dirty="0">
                  <a:solidFill>
                    <a:srgbClr val="0B5C78"/>
                  </a:solidFill>
                  <a:latin typeface="Arial"/>
                  <a:ea typeface="Times New Roman" panose="02020603050405020304" pitchFamily="18" charset="0"/>
                </a:rPr>
                <a:t>Established leaders; culture of growth and innovation</a:t>
              </a:r>
            </a:p>
            <a:p>
              <a:pPr marL="173038" indent="-173038" algn="l" defTabSz="1019175" eaLnBrk="1" fontAlgn="auto" hangingPunct="1">
                <a:spcBef>
                  <a:spcPts val="100"/>
                </a:spcBef>
                <a:spcAft>
                  <a:spcPts val="100"/>
                </a:spcAft>
                <a:buClr>
                  <a:srgbClr val="65B24A"/>
                </a:buClr>
                <a:buSzPct val="100000"/>
                <a:buFont typeface="Wingdings 2" pitchFamily="18" charset="2"/>
                <a:buChar char=""/>
                <a:defRPr/>
              </a:pPr>
              <a:r>
                <a:rPr lang="en-US" sz="1050" kern="0" dirty="0">
                  <a:solidFill>
                    <a:srgbClr val="0B5C78"/>
                  </a:solidFill>
                  <a:latin typeface="Arial"/>
                  <a:ea typeface="Times New Roman" panose="02020603050405020304" pitchFamily="18" charset="0"/>
                </a:rPr>
                <a:t>Strong operational expertise; consistent with Zero Harm focus</a:t>
              </a:r>
            </a:p>
            <a:p>
              <a:pPr marL="173038" marR="0" lvl="0" indent="-173038"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r>
                <a:rPr lang="en-US" sz="1050" kern="0" dirty="0">
                  <a:solidFill>
                    <a:srgbClr val="0B5C78"/>
                  </a:solidFill>
                  <a:latin typeface="Arial"/>
                  <a:ea typeface="Times New Roman" panose="02020603050405020304" pitchFamily="18" charset="0"/>
                </a:rPr>
                <a:t>Track record of disciplined execution and value creation</a:t>
              </a:r>
            </a:p>
            <a:p>
              <a:pPr marL="173038" marR="0" lvl="0" indent="-173038" algn="l" defTabSz="1019175" eaLnBrk="1" fontAlgn="auto" latinLnBrk="0" hangingPunct="1">
                <a:lnSpc>
                  <a:spcPct val="100000"/>
                </a:lnSpc>
                <a:spcBef>
                  <a:spcPts val="100"/>
                </a:spcBef>
                <a:spcAft>
                  <a:spcPts val="100"/>
                </a:spcAft>
                <a:buClr>
                  <a:srgbClr val="65B24A"/>
                </a:buClr>
                <a:buSzPct val="100000"/>
                <a:buFont typeface="Wingdings 2" pitchFamily="18" charset="2"/>
                <a:buChar char=""/>
                <a:tabLst/>
                <a:defRPr/>
              </a:pPr>
              <a:endParaRPr lang="en-US" sz="1050" kern="0" dirty="0">
                <a:solidFill>
                  <a:srgbClr val="0B5C78"/>
                </a:solidFill>
                <a:latin typeface="Arial"/>
                <a:ea typeface="Times New Roman" panose="02020603050405020304" pitchFamily="18" charset="0"/>
              </a:endParaRPr>
            </a:p>
          </p:txBody>
        </p:sp>
        <p:sp>
          <p:nvSpPr>
            <p:cNvPr id="44" name="Pentagon 43"/>
            <p:cNvSpPr/>
            <p:nvPr/>
          </p:nvSpPr>
          <p:spPr bwMode="auto">
            <a:xfrm>
              <a:off x="390070" y="5392344"/>
              <a:ext cx="2322287" cy="1043875"/>
            </a:xfrm>
            <a:prstGeom prst="homePlate">
              <a:avLst>
                <a:gd name="adj" fmla="val 30732"/>
              </a:avLst>
            </a:prstGeom>
            <a:solidFill>
              <a:srgbClr val="58A736"/>
            </a:solidFill>
            <a:ln w="9525" cap="flat" cmpd="sng" algn="ctr">
              <a:noFill/>
              <a:prstDash val="solid"/>
              <a:round/>
              <a:headEnd type="none" w="med" len="med"/>
              <a:tailEnd type="none" w="med" len="med"/>
            </a:ln>
            <a:effectLst>
              <a:innerShdw blurRad="63500" dist="50800" dir="2700000">
                <a:prstClr val="black">
                  <a:alpha val="50000"/>
                </a:prstClr>
              </a:innerShdw>
            </a:effectLst>
          </p:spPr>
          <p:txBody>
            <a:bodyPr vert="horz" wrap="square" lIns="182880" tIns="45720" rIns="91440" bIns="45720" numCol="1" rtlCol="0" anchor="ctr" anchorCtr="0" compatLnSpc="1">
              <a:prstTxWarp prst="textNoShape">
                <a:avLst/>
              </a:prstTxWarp>
            </a:bodyPr>
            <a:lstStyle/>
            <a:p>
              <a:pPr marL="0" marR="0" lvl="0" indent="0" algn="l" defTabSz="914400" eaLnBrk="1" fontAlgn="auto" latinLnBrk="0" hangingPunct="1">
                <a:lnSpc>
                  <a:spcPct val="100000"/>
                </a:lnSpc>
                <a:spcBef>
                  <a:spcPct val="25000"/>
                </a:spcBef>
                <a:spcAft>
                  <a:spcPts val="0"/>
                </a:spcAft>
                <a:buClrTx/>
                <a:buSzTx/>
                <a:buFontTx/>
                <a:buNone/>
                <a:tabLst/>
                <a:defRPr/>
              </a:pPr>
              <a:r>
                <a:rPr lang="en-US" sz="1400" b="1" kern="0" dirty="0">
                  <a:solidFill>
                    <a:prstClr val="white"/>
                  </a:solidFill>
                </a:rPr>
                <a:t>Brings Additional Leadership Capabilities</a:t>
              </a:r>
            </a:p>
          </p:txBody>
        </p:sp>
      </p:grpSp>
      <p:sp>
        <p:nvSpPr>
          <p:cNvPr id="2" name="Title 1"/>
          <p:cNvSpPr>
            <a:spLocks noGrp="1"/>
          </p:cNvSpPr>
          <p:nvPr>
            <p:ph type="title"/>
          </p:nvPr>
        </p:nvSpPr>
        <p:spPr>
          <a:xfrm>
            <a:off x="381000" y="333375"/>
            <a:ext cx="7010400" cy="809625"/>
          </a:xfrm>
        </p:spPr>
        <p:txBody>
          <a:bodyPr/>
          <a:lstStyle/>
          <a:p>
            <a:r>
              <a:rPr lang="en-US" sz="2400" dirty="0"/>
              <a:t>Strengthens Market Position as </a:t>
            </a:r>
            <a:br>
              <a:rPr lang="en-US" sz="2400" dirty="0"/>
            </a:br>
            <a:r>
              <a:rPr lang="en-US" sz="2400" dirty="0"/>
              <a:t>Vertically Integrated Wood Treatment Leader</a:t>
            </a:r>
          </a:p>
        </p:txBody>
      </p:sp>
    </p:spTree>
    <p:extLst>
      <p:ext uri="{BB962C8B-B14F-4D97-AF65-F5344CB8AC3E}">
        <p14:creationId xmlns:p14="http://schemas.microsoft.com/office/powerpoint/2010/main" val="3333576962"/>
      </p:ext>
    </p:extLst>
  </p:cSld>
  <p:clrMapOvr>
    <a:masterClrMapping/>
  </p:clrMapOvr>
  <p:transition>
    <p:cover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nvPr>
        </p:nvGraphicFramePr>
        <p:xfrm>
          <a:off x="297372" y="4112309"/>
          <a:ext cx="2625673" cy="22538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p:nvPr>
            <p:extLst/>
          </p:nvPr>
        </p:nvGraphicFramePr>
        <p:xfrm>
          <a:off x="6030510" y="3937332"/>
          <a:ext cx="2866969" cy="2460977"/>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Group 9">
            <a:extLst>
              <a:ext uri="{FF2B5EF4-FFF2-40B4-BE49-F238E27FC236}">
                <a16:creationId xmlns:a16="http://schemas.microsoft.com/office/drawing/2014/main" id="{6832C36E-474B-334C-9108-3C4295D2A7FF}"/>
              </a:ext>
            </a:extLst>
          </p:cNvPr>
          <p:cNvGrpSpPr/>
          <p:nvPr/>
        </p:nvGrpSpPr>
        <p:grpSpPr>
          <a:xfrm>
            <a:off x="6038804" y="6019800"/>
            <a:ext cx="2952796" cy="271397"/>
            <a:chOff x="5931242" y="6675741"/>
            <a:chExt cx="3907926" cy="359185"/>
          </a:xfrm>
        </p:grpSpPr>
        <p:sp>
          <p:nvSpPr>
            <p:cNvPr id="76" name="object 18">
              <a:extLst>
                <a:ext uri="{FF2B5EF4-FFF2-40B4-BE49-F238E27FC236}">
                  <a16:creationId xmlns:a16="http://schemas.microsoft.com/office/drawing/2014/main" id="{50DE2148-7AFD-B343-B82B-EE58C6B90078}"/>
                </a:ext>
              </a:extLst>
            </p:cNvPr>
            <p:cNvSpPr/>
            <p:nvPr/>
          </p:nvSpPr>
          <p:spPr>
            <a:xfrm>
              <a:off x="5931242" y="6675741"/>
              <a:ext cx="779929" cy="325419"/>
            </a:xfrm>
            <a:prstGeom prst="rect">
              <a:avLst/>
            </a:prstGeom>
            <a:blipFill>
              <a:blip r:embed="rId4" cstate="print"/>
              <a:stretch>
                <a:fillRect/>
              </a:stretch>
            </a:blipFill>
          </p:spPr>
          <p:txBody>
            <a:bodyPr wrap="square" lIns="0" tIns="0" rIns="0" bIns="0" rtlCol="0"/>
            <a:lstStyle/>
            <a:p>
              <a:endParaRPr sz="1588" dirty="0"/>
            </a:p>
          </p:txBody>
        </p:sp>
        <p:sp>
          <p:nvSpPr>
            <p:cNvPr id="77" name="object 21">
              <a:extLst>
                <a:ext uri="{FF2B5EF4-FFF2-40B4-BE49-F238E27FC236}">
                  <a16:creationId xmlns:a16="http://schemas.microsoft.com/office/drawing/2014/main" id="{0FAF294D-CFB3-3B41-BB86-7DA1F88753BF}"/>
                </a:ext>
              </a:extLst>
            </p:cNvPr>
            <p:cNvSpPr/>
            <p:nvPr/>
          </p:nvSpPr>
          <p:spPr>
            <a:xfrm>
              <a:off x="8035379" y="6877324"/>
              <a:ext cx="912650" cy="111172"/>
            </a:xfrm>
            <a:prstGeom prst="rect">
              <a:avLst/>
            </a:prstGeom>
            <a:blipFill>
              <a:blip r:embed="rId5" cstate="print"/>
              <a:stretch>
                <a:fillRect/>
              </a:stretch>
            </a:blipFill>
          </p:spPr>
          <p:txBody>
            <a:bodyPr wrap="square" lIns="0" tIns="0" rIns="0" bIns="0" rtlCol="0"/>
            <a:lstStyle/>
            <a:p>
              <a:endParaRPr sz="1588" dirty="0"/>
            </a:p>
          </p:txBody>
        </p:sp>
        <p:sp>
          <p:nvSpPr>
            <p:cNvPr id="78" name="object 20">
              <a:extLst>
                <a:ext uri="{FF2B5EF4-FFF2-40B4-BE49-F238E27FC236}">
                  <a16:creationId xmlns:a16="http://schemas.microsoft.com/office/drawing/2014/main" id="{B03FFF7F-B65C-E74A-837F-0D0E4BF379B0}"/>
                </a:ext>
              </a:extLst>
            </p:cNvPr>
            <p:cNvSpPr/>
            <p:nvPr/>
          </p:nvSpPr>
          <p:spPr>
            <a:xfrm>
              <a:off x="6825459" y="6816375"/>
              <a:ext cx="979570" cy="218551"/>
            </a:xfrm>
            <a:prstGeom prst="rect">
              <a:avLst/>
            </a:prstGeom>
            <a:blipFill>
              <a:blip r:embed="rId6" cstate="print"/>
              <a:stretch>
                <a:fillRect/>
              </a:stretch>
            </a:blipFill>
          </p:spPr>
          <p:txBody>
            <a:bodyPr wrap="square" lIns="0" tIns="0" rIns="0" bIns="0" rtlCol="0"/>
            <a:lstStyle/>
            <a:p>
              <a:endParaRPr sz="1588" dirty="0"/>
            </a:p>
          </p:txBody>
        </p:sp>
        <p:pic>
          <p:nvPicPr>
            <p:cNvPr id="79" name="Picture 78">
              <a:extLst>
                <a:ext uri="{FF2B5EF4-FFF2-40B4-BE49-F238E27FC236}">
                  <a16:creationId xmlns:a16="http://schemas.microsoft.com/office/drawing/2014/main" id="{A6C5B9E8-CF60-C74F-BAB8-84B9B0CF8CBB}"/>
                </a:ext>
              </a:extLst>
            </p:cNvPr>
            <p:cNvPicPr>
              <a:picLocks noChangeAspect="1"/>
            </p:cNvPicPr>
            <p:nvPr/>
          </p:nvPicPr>
          <p:blipFill>
            <a:blip r:embed="rId7"/>
            <a:stretch>
              <a:fillRect/>
            </a:stretch>
          </p:blipFill>
          <p:spPr>
            <a:xfrm>
              <a:off x="9085189" y="6816798"/>
              <a:ext cx="753979" cy="170399"/>
            </a:xfrm>
            <a:prstGeom prst="rect">
              <a:avLst/>
            </a:prstGeom>
          </p:spPr>
        </p:pic>
      </p:grpSp>
      <p:sp>
        <p:nvSpPr>
          <p:cNvPr id="168" name="object 26"/>
          <p:cNvSpPr txBox="1"/>
          <p:nvPr/>
        </p:nvSpPr>
        <p:spPr>
          <a:xfrm>
            <a:off x="6450312" y="4964668"/>
            <a:ext cx="927430" cy="369332"/>
          </a:xfrm>
          <a:prstGeom prst="rect">
            <a:avLst/>
          </a:prstGeom>
        </p:spPr>
        <p:txBody>
          <a:bodyPr vert="horz" wrap="square" lIns="0" tIns="0" rIns="0" bIns="0" rtlCol="0">
            <a:spAutoFit/>
          </a:bodyPr>
          <a:lstStyle/>
          <a:p>
            <a:pPr marL="11206" algn="ctr" defTabSz="457200" eaLnBrk="1" fontAlgn="auto" hangingPunct="1">
              <a:spcBef>
                <a:spcPts val="0"/>
              </a:spcBef>
              <a:spcAft>
                <a:spcPts val="0"/>
              </a:spcAft>
            </a:pPr>
            <a:r>
              <a:rPr sz="1200" b="1" spc="-79" dirty="0">
                <a:latin typeface="Arial"/>
                <a:cs typeface="Arial"/>
              </a:rPr>
              <a:t>T</a:t>
            </a:r>
            <a:r>
              <a:rPr sz="1200" b="1" dirty="0">
                <a:latin typeface="Arial"/>
                <a:cs typeface="Arial"/>
              </a:rPr>
              <a:t>o</a:t>
            </a:r>
            <a:r>
              <a:rPr sz="1200" b="1" spc="-4" dirty="0">
                <a:latin typeface="Arial"/>
                <a:cs typeface="Arial"/>
              </a:rPr>
              <a:t>t</a:t>
            </a:r>
            <a:r>
              <a:rPr sz="1200" b="1" dirty="0">
                <a:latin typeface="Arial"/>
                <a:cs typeface="Arial"/>
              </a:rPr>
              <a:t>al:</a:t>
            </a:r>
            <a:br>
              <a:rPr lang="en-US" sz="1200" b="1" spc="4" dirty="0">
                <a:latin typeface="Arial"/>
                <a:cs typeface="Arial"/>
              </a:rPr>
            </a:br>
            <a:r>
              <a:rPr lang="en-US" sz="1200" b="1" spc="4" dirty="0">
                <a:latin typeface="Arial"/>
                <a:cs typeface="Arial"/>
              </a:rPr>
              <a:t>$147.1M</a:t>
            </a:r>
            <a:endParaRPr sz="1200" dirty="0">
              <a:latin typeface="Arial"/>
              <a:cs typeface="Arial"/>
            </a:endParaRPr>
          </a:p>
        </p:txBody>
      </p:sp>
      <p:pic>
        <p:nvPicPr>
          <p:cNvPr id="4" name="Picture 3"/>
          <p:cNvPicPr>
            <a:picLocks noChangeAspect="1"/>
          </p:cNvPicPr>
          <p:nvPr/>
        </p:nvPicPr>
        <p:blipFill>
          <a:blip r:embed="rId8"/>
          <a:stretch>
            <a:fillRect/>
          </a:stretch>
        </p:blipFill>
        <p:spPr>
          <a:xfrm>
            <a:off x="5866361" y="1752600"/>
            <a:ext cx="2933152" cy="1719452"/>
          </a:xfrm>
          <a:prstGeom prst="rect">
            <a:avLst/>
          </a:prstGeom>
        </p:spPr>
      </p:pic>
      <p:sp>
        <p:nvSpPr>
          <p:cNvPr id="105" name="object 26"/>
          <p:cNvSpPr txBox="1"/>
          <p:nvPr/>
        </p:nvSpPr>
        <p:spPr>
          <a:xfrm>
            <a:off x="916480" y="4964668"/>
            <a:ext cx="746610" cy="369332"/>
          </a:xfrm>
          <a:prstGeom prst="rect">
            <a:avLst/>
          </a:prstGeom>
          <a:effectLst/>
        </p:spPr>
        <p:txBody>
          <a:bodyPr vert="horz" wrap="square" lIns="0" tIns="0" rIns="0" bIns="0" rtlCol="0">
            <a:spAutoFit/>
          </a:bodyPr>
          <a:lstStyle/>
          <a:p>
            <a:pPr marL="11206" algn="ctr" defTabSz="457200" eaLnBrk="1" fontAlgn="auto" hangingPunct="1">
              <a:spcBef>
                <a:spcPts val="0"/>
              </a:spcBef>
              <a:spcAft>
                <a:spcPts val="0"/>
              </a:spcAft>
            </a:pPr>
            <a:r>
              <a:rPr sz="1200" b="1" spc="-79" dirty="0">
                <a:latin typeface="Arial"/>
                <a:cs typeface="Arial"/>
              </a:rPr>
              <a:t>T</a:t>
            </a:r>
            <a:r>
              <a:rPr sz="1200" b="1" dirty="0">
                <a:latin typeface="Arial"/>
                <a:cs typeface="Arial"/>
              </a:rPr>
              <a:t>o</a:t>
            </a:r>
            <a:r>
              <a:rPr sz="1200" b="1" spc="-4" dirty="0">
                <a:latin typeface="Arial"/>
                <a:cs typeface="Arial"/>
              </a:rPr>
              <a:t>t</a:t>
            </a:r>
            <a:r>
              <a:rPr sz="1200" b="1" dirty="0">
                <a:latin typeface="Arial"/>
                <a:cs typeface="Arial"/>
              </a:rPr>
              <a:t>al:</a:t>
            </a:r>
            <a:r>
              <a:rPr sz="1200" b="1" spc="4" dirty="0">
                <a:latin typeface="Arial"/>
                <a:cs typeface="Arial"/>
              </a:rPr>
              <a:t> $</a:t>
            </a:r>
            <a:r>
              <a:rPr sz="1200" b="1" dirty="0">
                <a:latin typeface="Arial"/>
                <a:cs typeface="Arial"/>
              </a:rPr>
              <a:t>1</a:t>
            </a:r>
            <a:r>
              <a:rPr lang="en-US" sz="1200" b="1" dirty="0">
                <a:latin typeface="Arial"/>
                <a:cs typeface="Arial"/>
              </a:rPr>
              <a:t>47.1</a:t>
            </a:r>
            <a:r>
              <a:rPr sz="1200" b="1" dirty="0">
                <a:latin typeface="Arial"/>
                <a:cs typeface="Arial"/>
              </a:rPr>
              <a:t>M</a:t>
            </a:r>
            <a:endParaRPr sz="1200" dirty="0">
              <a:latin typeface="Arial"/>
              <a:cs typeface="Arial"/>
            </a:endParaRPr>
          </a:p>
        </p:txBody>
      </p:sp>
      <p:sp>
        <p:nvSpPr>
          <p:cNvPr id="5" name="Rectangle 4"/>
          <p:cNvSpPr/>
          <p:nvPr/>
        </p:nvSpPr>
        <p:spPr>
          <a:xfrm>
            <a:off x="3029304" y="1812785"/>
            <a:ext cx="2879529" cy="1392689"/>
          </a:xfrm>
          <a:prstGeom prst="rect">
            <a:avLst/>
          </a:prstGeom>
        </p:spPr>
        <p:txBody>
          <a:bodyPr wrap="square">
            <a:spAutoFit/>
          </a:bodyPr>
          <a:lstStyle/>
          <a:p>
            <a:pPr marL="284163" lvl="0" indent="-131763" algn="l" defTabSz="457200" eaLnBrk="1" fontAlgn="auto" hangingPunct="1">
              <a:lnSpc>
                <a:spcPts val="1800"/>
              </a:lnSpc>
              <a:spcBef>
                <a:spcPts val="0"/>
              </a:spcBef>
              <a:spcAft>
                <a:spcPts val="400"/>
              </a:spcAft>
              <a:buClr>
                <a:srgbClr val="65B24A"/>
              </a:buClr>
              <a:buFont typeface="Arial" panose="020B0604020202020204" pitchFamily="34" charset="0"/>
              <a:buChar char="•"/>
            </a:pPr>
            <a:r>
              <a:rPr lang="en-US" sz="1200" b="1" dirty="0">
                <a:solidFill>
                  <a:srgbClr val="00627C"/>
                </a:solidFill>
                <a:latin typeface="Arial"/>
                <a:cs typeface="Arial"/>
              </a:rPr>
              <a:t>National Wood Sourcing </a:t>
            </a:r>
          </a:p>
          <a:p>
            <a:pPr marL="284163" lvl="0" indent="-131763" algn="l" defTabSz="457200" eaLnBrk="1" fontAlgn="auto" hangingPunct="1">
              <a:lnSpc>
                <a:spcPts val="1800"/>
              </a:lnSpc>
              <a:spcBef>
                <a:spcPts val="0"/>
              </a:spcBef>
              <a:spcAft>
                <a:spcPts val="400"/>
              </a:spcAft>
              <a:buClr>
                <a:srgbClr val="65B24A"/>
              </a:buClr>
              <a:buFont typeface="Arial" panose="020B0604020202020204" pitchFamily="34" charset="0"/>
              <a:buChar char="•"/>
            </a:pPr>
            <a:r>
              <a:rPr lang="en-US" sz="1200" b="1" dirty="0">
                <a:solidFill>
                  <a:srgbClr val="00627C"/>
                </a:solidFill>
                <a:latin typeface="Arial"/>
                <a:cs typeface="Arial"/>
              </a:rPr>
              <a:t>Sustainable Management Systems </a:t>
            </a:r>
          </a:p>
          <a:p>
            <a:pPr marL="284163" lvl="0" indent="-131763" algn="l" defTabSz="457200" eaLnBrk="1" fontAlgn="auto" hangingPunct="1">
              <a:lnSpc>
                <a:spcPts val="1800"/>
              </a:lnSpc>
              <a:spcBef>
                <a:spcPts val="0"/>
              </a:spcBef>
              <a:spcAft>
                <a:spcPts val="400"/>
              </a:spcAft>
              <a:buClr>
                <a:srgbClr val="65B24A"/>
              </a:buClr>
              <a:buFont typeface="Arial" panose="020B0604020202020204" pitchFamily="34" charset="0"/>
              <a:buChar char="•"/>
            </a:pPr>
            <a:r>
              <a:rPr lang="en-US" sz="1200" b="1" dirty="0">
                <a:solidFill>
                  <a:srgbClr val="00627C"/>
                </a:solidFill>
                <a:latin typeface="Arial"/>
                <a:cs typeface="Arial"/>
              </a:rPr>
              <a:t>Storm Response</a:t>
            </a:r>
          </a:p>
          <a:p>
            <a:pPr marL="284163" lvl="0" indent="-131763" algn="l" defTabSz="457200" eaLnBrk="1" fontAlgn="auto" hangingPunct="1">
              <a:lnSpc>
                <a:spcPts val="1800"/>
              </a:lnSpc>
              <a:spcBef>
                <a:spcPts val="0"/>
              </a:spcBef>
              <a:spcAft>
                <a:spcPts val="400"/>
              </a:spcAft>
              <a:buClr>
                <a:srgbClr val="65B24A"/>
              </a:buClr>
              <a:buFont typeface="Arial" panose="020B0604020202020204" pitchFamily="34" charset="0"/>
              <a:buChar char="•"/>
            </a:pPr>
            <a:r>
              <a:rPr lang="en-US" sz="1200" b="1" dirty="0">
                <a:solidFill>
                  <a:srgbClr val="00627C"/>
                </a:solidFill>
                <a:latin typeface="Arial"/>
                <a:cs typeface="Arial"/>
              </a:rPr>
              <a:t>Recovery Services</a:t>
            </a:r>
          </a:p>
        </p:txBody>
      </p:sp>
      <p:sp>
        <p:nvSpPr>
          <p:cNvPr id="81" name="object 32">
            <a:extLst>
              <a:ext uri="{FF2B5EF4-FFF2-40B4-BE49-F238E27FC236}">
                <a16:creationId xmlns:a16="http://schemas.microsoft.com/office/drawing/2014/main" id="{29DAB13D-86E0-9F4C-9E0B-3DE08A614251}"/>
              </a:ext>
            </a:extLst>
          </p:cNvPr>
          <p:cNvSpPr/>
          <p:nvPr/>
        </p:nvSpPr>
        <p:spPr>
          <a:xfrm>
            <a:off x="1823817" y="2838042"/>
            <a:ext cx="1127564" cy="496940"/>
          </a:xfrm>
          <a:prstGeom prst="rect">
            <a:avLst/>
          </a:prstGeom>
          <a:blipFill>
            <a:blip r:embed="rId9" cstate="print"/>
            <a:srcRect/>
            <a:stretch>
              <a:fillRect t="-1" b="-28025"/>
            </a:stretch>
          </a:blipFill>
        </p:spPr>
        <p:txBody>
          <a:bodyPr wrap="square" lIns="0" tIns="0" rIns="0" bIns="0" rtlCol="0"/>
          <a:lstStyle/>
          <a:p>
            <a:endParaRPr sz="1588" dirty="0"/>
          </a:p>
        </p:txBody>
      </p:sp>
      <p:sp>
        <p:nvSpPr>
          <p:cNvPr id="102" name="object 33">
            <a:extLst>
              <a:ext uri="{FF2B5EF4-FFF2-40B4-BE49-F238E27FC236}">
                <a16:creationId xmlns:a16="http://schemas.microsoft.com/office/drawing/2014/main" id="{7C403FF5-7693-CB47-93ED-694F0F88E6DD}"/>
              </a:ext>
            </a:extLst>
          </p:cNvPr>
          <p:cNvSpPr/>
          <p:nvPr/>
        </p:nvSpPr>
        <p:spPr>
          <a:xfrm>
            <a:off x="1816874" y="2295290"/>
            <a:ext cx="1129599" cy="495745"/>
          </a:xfrm>
          <a:prstGeom prst="rect">
            <a:avLst/>
          </a:prstGeom>
          <a:blipFill>
            <a:blip r:embed="rId10" cstate="print"/>
            <a:srcRect/>
            <a:stretch>
              <a:fillRect t="-6501" b="-21526"/>
            </a:stretch>
          </a:blipFill>
        </p:spPr>
        <p:txBody>
          <a:bodyPr wrap="square" lIns="0" tIns="0" rIns="0" bIns="0" rtlCol="0"/>
          <a:lstStyle/>
          <a:p>
            <a:endParaRPr sz="1588" dirty="0"/>
          </a:p>
        </p:txBody>
      </p:sp>
      <p:sp>
        <p:nvSpPr>
          <p:cNvPr id="106" name="object 39">
            <a:extLst>
              <a:ext uri="{FF2B5EF4-FFF2-40B4-BE49-F238E27FC236}">
                <a16:creationId xmlns:a16="http://schemas.microsoft.com/office/drawing/2014/main" id="{BD40B3C2-31AC-3F4B-95D9-9D1F67291F29}"/>
              </a:ext>
            </a:extLst>
          </p:cNvPr>
          <p:cNvSpPr/>
          <p:nvPr/>
        </p:nvSpPr>
        <p:spPr>
          <a:xfrm>
            <a:off x="1816874" y="1752601"/>
            <a:ext cx="1129026" cy="495684"/>
          </a:xfrm>
          <a:prstGeom prst="rect">
            <a:avLst/>
          </a:prstGeom>
          <a:blipFill>
            <a:blip r:embed="rId11" cstate="print"/>
            <a:srcRect/>
            <a:stretch>
              <a:fillRect t="-11458" b="-16183"/>
            </a:stretch>
          </a:blipFill>
        </p:spPr>
        <p:txBody>
          <a:bodyPr wrap="square" lIns="0" tIns="0" rIns="0" bIns="0" rtlCol="0"/>
          <a:lstStyle/>
          <a:p>
            <a:endParaRPr sz="1588" dirty="0"/>
          </a:p>
        </p:txBody>
      </p:sp>
      <p:sp>
        <p:nvSpPr>
          <p:cNvPr id="219" name="Rectangle 218">
            <a:extLst>
              <a:ext uri="{FF2B5EF4-FFF2-40B4-BE49-F238E27FC236}">
                <a16:creationId xmlns:a16="http://schemas.microsoft.com/office/drawing/2014/main" id="{DE76739E-81FF-4548-AB9E-7C822D668995}"/>
              </a:ext>
            </a:extLst>
          </p:cNvPr>
          <p:cNvSpPr/>
          <p:nvPr/>
        </p:nvSpPr>
        <p:spPr bwMode="auto">
          <a:xfrm>
            <a:off x="309031" y="1752600"/>
            <a:ext cx="1514786" cy="495684"/>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spcBef>
                <a:spcPts val="0"/>
              </a:spcBef>
              <a:spcAft>
                <a:spcPts val="0"/>
              </a:spcAft>
              <a:buClr>
                <a:srgbClr val="65B24A"/>
              </a:buClr>
            </a:pPr>
            <a:r>
              <a:rPr lang="en-US" sz="1200" b="1" kern="0" spc="-50" dirty="0">
                <a:solidFill>
                  <a:srgbClr val="01617A"/>
                </a:solidFill>
                <a:latin typeface="+mn-lt"/>
              </a:rPr>
              <a:t>Poles</a:t>
            </a:r>
            <a:endParaRPr lang="en-US" sz="1400" b="1" kern="0" spc="-50" dirty="0">
              <a:solidFill>
                <a:srgbClr val="01617A"/>
              </a:solidFill>
              <a:latin typeface="+mn-lt"/>
            </a:endParaRPr>
          </a:p>
        </p:txBody>
      </p:sp>
      <p:sp>
        <p:nvSpPr>
          <p:cNvPr id="220" name="Rectangle 219">
            <a:extLst>
              <a:ext uri="{FF2B5EF4-FFF2-40B4-BE49-F238E27FC236}">
                <a16:creationId xmlns:a16="http://schemas.microsoft.com/office/drawing/2014/main" id="{6DEDF503-BC45-A547-A0AF-C8789457FA57}"/>
              </a:ext>
            </a:extLst>
          </p:cNvPr>
          <p:cNvSpPr/>
          <p:nvPr/>
        </p:nvSpPr>
        <p:spPr bwMode="auto">
          <a:xfrm>
            <a:off x="309031" y="2295290"/>
            <a:ext cx="1507843" cy="495745"/>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spcBef>
                <a:spcPts val="0"/>
              </a:spcBef>
              <a:spcAft>
                <a:spcPts val="0"/>
              </a:spcAft>
              <a:buClr>
                <a:srgbClr val="65B24A"/>
              </a:buClr>
            </a:pPr>
            <a:r>
              <a:rPr lang="en-US" sz="1200" b="1" kern="0" spc="-50" dirty="0">
                <a:solidFill>
                  <a:srgbClr val="01617A"/>
                </a:solidFill>
                <a:latin typeface="+mn-lt"/>
              </a:rPr>
              <a:t>Pilings</a:t>
            </a:r>
            <a:endParaRPr lang="en-US" sz="1400" b="1" kern="0" spc="-50" dirty="0">
              <a:solidFill>
                <a:srgbClr val="01617A"/>
              </a:solidFill>
              <a:latin typeface="+mn-lt"/>
            </a:endParaRPr>
          </a:p>
        </p:txBody>
      </p:sp>
      <p:sp>
        <p:nvSpPr>
          <p:cNvPr id="221" name="Rectangle 220">
            <a:extLst>
              <a:ext uri="{FF2B5EF4-FFF2-40B4-BE49-F238E27FC236}">
                <a16:creationId xmlns:a16="http://schemas.microsoft.com/office/drawing/2014/main" id="{D6864695-7473-6C4A-B912-1DA78A542B0A}"/>
              </a:ext>
            </a:extLst>
          </p:cNvPr>
          <p:cNvSpPr/>
          <p:nvPr/>
        </p:nvSpPr>
        <p:spPr bwMode="auto">
          <a:xfrm>
            <a:off x="322936" y="2838042"/>
            <a:ext cx="1514786" cy="496940"/>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spcBef>
                <a:spcPts val="0"/>
              </a:spcBef>
              <a:spcAft>
                <a:spcPts val="0"/>
              </a:spcAft>
              <a:buClr>
                <a:srgbClr val="65B24A"/>
              </a:buClr>
            </a:pPr>
            <a:r>
              <a:rPr lang="en-US" sz="1200" b="1" kern="0" spc="-50" dirty="0">
                <a:solidFill>
                  <a:srgbClr val="01617A"/>
                </a:solidFill>
                <a:latin typeface="+mn-lt"/>
              </a:rPr>
              <a:t>Specialty Lumber</a:t>
            </a:r>
          </a:p>
        </p:txBody>
      </p:sp>
      <p:sp>
        <p:nvSpPr>
          <p:cNvPr id="82" name="MessageStatement"/>
          <p:cNvSpPr>
            <a:spLocks noChangeArrowheads="1"/>
          </p:cNvSpPr>
          <p:nvPr/>
        </p:nvSpPr>
        <p:spPr bwMode="gray">
          <a:xfrm>
            <a:off x="5998318" y="1355891"/>
            <a:ext cx="2801195" cy="365760"/>
          </a:xfrm>
          <a:prstGeom prst="rect">
            <a:avLst/>
          </a:prstGeom>
          <a:solidFill>
            <a:srgbClr val="0B5C78"/>
          </a:solidFill>
          <a:ln w="9525">
            <a:noFill/>
            <a:miter lim="800000"/>
            <a:headEnd/>
            <a:tailEnd/>
          </a:ln>
          <a:effectLst>
            <a:innerShdw blurRad="63500" dist="50800" dir="2700000">
              <a:prstClr val="black">
                <a:alpha val="50000"/>
              </a:prstClr>
            </a:innerShdw>
          </a:effectLst>
        </p:spPr>
        <p:txBody>
          <a:bodyPr wrap="square" lIns="101600" rIns="101600" anchor="ctr">
            <a:noAutofit/>
          </a:bodyPr>
          <a:lstStyle/>
          <a:p>
            <a:pPr algn="ctr"/>
            <a:r>
              <a:rPr lang="en-US" altLang="ja-JP" sz="1300" b="1" dirty="0">
                <a:solidFill>
                  <a:prstClr val="white"/>
                </a:solidFill>
                <a:effectLst>
                  <a:outerShdw blurRad="38100" dist="38100" dir="2700000" algn="tl">
                    <a:srgbClr val="000000">
                      <a:alpha val="43137"/>
                    </a:srgbClr>
                  </a:outerShdw>
                </a:effectLst>
                <a:ea typeface="MS PGothic" pitchFamily="34" charset="-128"/>
              </a:rPr>
              <a:t>Geographic Footprint</a:t>
            </a:r>
          </a:p>
        </p:txBody>
      </p:sp>
      <p:sp>
        <p:nvSpPr>
          <p:cNvPr id="101" name="MessageStatement"/>
          <p:cNvSpPr>
            <a:spLocks noChangeArrowheads="1"/>
          </p:cNvSpPr>
          <p:nvPr/>
        </p:nvSpPr>
        <p:spPr bwMode="gray">
          <a:xfrm>
            <a:off x="3029305" y="1355891"/>
            <a:ext cx="2879529" cy="365760"/>
          </a:xfrm>
          <a:prstGeom prst="rect">
            <a:avLst/>
          </a:prstGeom>
          <a:solidFill>
            <a:srgbClr val="0B5C78"/>
          </a:solidFill>
          <a:ln w="9525">
            <a:noFill/>
            <a:miter lim="800000"/>
            <a:headEnd/>
            <a:tailEnd/>
          </a:ln>
          <a:effectLst>
            <a:innerShdw blurRad="63500" dist="50800" dir="2700000">
              <a:prstClr val="black">
                <a:alpha val="50000"/>
              </a:prstClr>
            </a:innerShdw>
          </a:effectLst>
        </p:spPr>
        <p:txBody>
          <a:bodyPr wrap="square" lIns="101600" rIns="101600" anchor="ctr">
            <a:noAutofit/>
          </a:bodyPr>
          <a:lstStyle/>
          <a:p>
            <a:pPr algn="ctr"/>
            <a:r>
              <a:rPr lang="en-US" altLang="ja-JP" sz="1300" b="1" dirty="0">
                <a:solidFill>
                  <a:prstClr val="white"/>
                </a:solidFill>
                <a:effectLst>
                  <a:outerShdw blurRad="38100" dist="38100" dir="2700000" algn="tl">
                    <a:srgbClr val="000000">
                      <a:alpha val="43137"/>
                    </a:srgbClr>
                  </a:outerShdw>
                </a:effectLst>
                <a:ea typeface="MS PGothic" pitchFamily="34" charset="-128"/>
              </a:rPr>
              <a:t>Value Added Services</a:t>
            </a:r>
          </a:p>
        </p:txBody>
      </p:sp>
      <p:sp>
        <p:nvSpPr>
          <p:cNvPr id="107" name="MessageStatement"/>
          <p:cNvSpPr>
            <a:spLocks noChangeArrowheads="1"/>
          </p:cNvSpPr>
          <p:nvPr/>
        </p:nvSpPr>
        <p:spPr bwMode="gray">
          <a:xfrm>
            <a:off x="304362" y="1355891"/>
            <a:ext cx="2634311" cy="365760"/>
          </a:xfrm>
          <a:prstGeom prst="rect">
            <a:avLst/>
          </a:prstGeom>
          <a:solidFill>
            <a:srgbClr val="0B5C78"/>
          </a:solidFill>
          <a:ln w="9525">
            <a:noFill/>
            <a:miter lim="800000"/>
            <a:headEnd/>
            <a:tailEnd/>
          </a:ln>
          <a:effectLst>
            <a:innerShdw blurRad="63500" dist="50800" dir="2700000">
              <a:prstClr val="black">
                <a:alpha val="50000"/>
              </a:prstClr>
            </a:innerShdw>
          </a:effectLst>
        </p:spPr>
        <p:txBody>
          <a:bodyPr wrap="square" lIns="101600" rIns="101600" anchor="ctr">
            <a:noAutofit/>
          </a:bodyPr>
          <a:lstStyle/>
          <a:p>
            <a:pPr algn="ctr"/>
            <a:r>
              <a:rPr lang="en-US" altLang="ja-JP" sz="1300" b="1" dirty="0">
                <a:solidFill>
                  <a:prstClr val="white"/>
                </a:solidFill>
                <a:effectLst>
                  <a:outerShdw blurRad="38100" dist="38100" dir="2700000" algn="tl">
                    <a:srgbClr val="000000">
                      <a:alpha val="43137"/>
                    </a:srgbClr>
                  </a:outerShdw>
                </a:effectLst>
                <a:ea typeface="MS PGothic" pitchFamily="34" charset="-128"/>
              </a:rPr>
              <a:t>Key Products</a:t>
            </a:r>
          </a:p>
        </p:txBody>
      </p:sp>
      <p:sp>
        <p:nvSpPr>
          <p:cNvPr id="110" name="MessageStatement"/>
          <p:cNvSpPr>
            <a:spLocks noChangeArrowheads="1"/>
          </p:cNvSpPr>
          <p:nvPr/>
        </p:nvSpPr>
        <p:spPr bwMode="gray">
          <a:xfrm>
            <a:off x="304362" y="3525034"/>
            <a:ext cx="8495151" cy="359791"/>
          </a:xfrm>
          <a:prstGeom prst="rect">
            <a:avLst/>
          </a:prstGeom>
          <a:solidFill>
            <a:srgbClr val="0B5C78"/>
          </a:solidFill>
          <a:ln w="9525">
            <a:noFill/>
            <a:miter lim="800000"/>
            <a:headEnd/>
            <a:tailEnd/>
          </a:ln>
          <a:effectLst>
            <a:innerShdw blurRad="63500" dist="50800" dir="2700000">
              <a:prstClr val="black">
                <a:alpha val="50000"/>
              </a:prstClr>
            </a:innerShdw>
          </a:effectLst>
        </p:spPr>
        <p:txBody>
          <a:bodyPr wrap="square" lIns="101600" rIns="101600" anchor="ctr">
            <a:noAutofit/>
          </a:bodyPr>
          <a:lstStyle/>
          <a:p>
            <a:pPr algn="ctr"/>
            <a:r>
              <a:rPr lang="en-US" altLang="ja-JP" sz="1300" b="1" dirty="0">
                <a:solidFill>
                  <a:prstClr val="white"/>
                </a:solidFill>
                <a:effectLst>
                  <a:outerShdw blurRad="38100" dist="38100" dir="2700000" algn="tl">
                    <a:srgbClr val="000000">
                      <a:alpha val="43137"/>
                    </a:srgbClr>
                  </a:outerShdw>
                </a:effectLst>
                <a:ea typeface="MS PGothic" pitchFamily="34" charset="-128"/>
              </a:rPr>
              <a:t>2017 Revenues *</a:t>
            </a:r>
          </a:p>
        </p:txBody>
      </p:sp>
      <p:sp>
        <p:nvSpPr>
          <p:cNvPr id="34" name="MessageStatement"/>
          <p:cNvSpPr>
            <a:spLocks noChangeArrowheads="1"/>
          </p:cNvSpPr>
          <p:nvPr/>
        </p:nvSpPr>
        <p:spPr bwMode="gray">
          <a:xfrm>
            <a:off x="5962604" y="3886200"/>
            <a:ext cx="1732525" cy="299818"/>
          </a:xfrm>
          <a:prstGeom prst="rect">
            <a:avLst/>
          </a:prstGeom>
          <a:noFill/>
          <a:ln w="9525">
            <a:noFill/>
            <a:miter lim="800000"/>
            <a:headEnd/>
            <a:tailEnd/>
          </a:ln>
          <a:effectLst/>
        </p:spPr>
        <p:txBody>
          <a:bodyPr wrap="square" lIns="101600" rIns="101600" anchor="t" anchorCtr="0">
            <a:noAutofit/>
          </a:bodyPr>
          <a:lstStyle/>
          <a:p>
            <a:pPr algn="ctr"/>
            <a:r>
              <a:rPr lang="en-US" altLang="ja-JP" sz="1200" b="1" dirty="0">
                <a:solidFill>
                  <a:srgbClr val="0B5C78"/>
                </a:solidFill>
                <a:ea typeface="MS PGothic" pitchFamily="34" charset="-128"/>
              </a:rPr>
              <a:t>By Customer Type</a:t>
            </a:r>
          </a:p>
        </p:txBody>
      </p:sp>
      <p:sp>
        <p:nvSpPr>
          <p:cNvPr id="35" name="MessageStatement"/>
          <p:cNvSpPr>
            <a:spLocks noChangeArrowheads="1"/>
          </p:cNvSpPr>
          <p:nvPr/>
        </p:nvSpPr>
        <p:spPr bwMode="gray">
          <a:xfrm>
            <a:off x="3575825" y="3891182"/>
            <a:ext cx="1363823" cy="299818"/>
          </a:xfrm>
          <a:prstGeom prst="rect">
            <a:avLst/>
          </a:prstGeom>
          <a:noFill/>
          <a:ln w="9525">
            <a:noFill/>
            <a:miter lim="800000"/>
            <a:headEnd/>
            <a:tailEnd/>
          </a:ln>
          <a:effectLst/>
        </p:spPr>
        <p:txBody>
          <a:bodyPr wrap="square" lIns="101600" rIns="101600" anchor="t" anchorCtr="0">
            <a:noAutofit/>
          </a:bodyPr>
          <a:lstStyle/>
          <a:p>
            <a:pPr algn="ctr"/>
            <a:r>
              <a:rPr lang="en-US" altLang="ja-JP" sz="1200" b="1" dirty="0">
                <a:solidFill>
                  <a:srgbClr val="0B5C78"/>
                </a:solidFill>
                <a:ea typeface="MS PGothic" pitchFamily="34" charset="-128"/>
              </a:rPr>
              <a:t>By Geography</a:t>
            </a:r>
          </a:p>
        </p:txBody>
      </p:sp>
      <p:sp>
        <p:nvSpPr>
          <p:cNvPr id="36" name="MessageStatement"/>
          <p:cNvSpPr>
            <a:spLocks noChangeArrowheads="1"/>
          </p:cNvSpPr>
          <p:nvPr/>
        </p:nvSpPr>
        <p:spPr bwMode="gray">
          <a:xfrm>
            <a:off x="228600" y="3886200"/>
            <a:ext cx="1829238" cy="299818"/>
          </a:xfrm>
          <a:prstGeom prst="rect">
            <a:avLst/>
          </a:prstGeom>
          <a:noFill/>
          <a:ln w="9525">
            <a:noFill/>
            <a:miter lim="800000"/>
            <a:headEnd/>
            <a:tailEnd/>
          </a:ln>
          <a:effectLst/>
        </p:spPr>
        <p:txBody>
          <a:bodyPr wrap="square" lIns="101600" rIns="101600" anchor="t" anchorCtr="0">
            <a:noAutofit/>
          </a:bodyPr>
          <a:lstStyle/>
          <a:p>
            <a:pPr algn="ctr"/>
            <a:r>
              <a:rPr lang="en-US" altLang="ja-JP" sz="1200" b="1" dirty="0">
                <a:solidFill>
                  <a:srgbClr val="0B5C78"/>
                </a:solidFill>
                <a:ea typeface="MS PGothic" pitchFamily="34" charset="-128"/>
              </a:rPr>
              <a:t>By Product Type</a:t>
            </a:r>
          </a:p>
        </p:txBody>
      </p:sp>
      <p:graphicFrame>
        <p:nvGraphicFramePr>
          <p:cNvPr id="37" name="Chart 36"/>
          <p:cNvGraphicFramePr/>
          <p:nvPr>
            <p:extLst/>
          </p:nvPr>
        </p:nvGraphicFramePr>
        <p:xfrm>
          <a:off x="3145435" y="4112309"/>
          <a:ext cx="2874365" cy="2253851"/>
        </p:xfrm>
        <a:graphic>
          <a:graphicData uri="http://schemas.openxmlformats.org/drawingml/2006/chart">
            <c:chart xmlns:c="http://schemas.openxmlformats.org/drawingml/2006/chart" xmlns:r="http://schemas.openxmlformats.org/officeDocument/2006/relationships" r:id="rId12"/>
          </a:graphicData>
        </a:graphic>
      </p:graphicFrame>
      <p:sp>
        <p:nvSpPr>
          <p:cNvPr id="38" name="object 26"/>
          <p:cNvSpPr txBox="1"/>
          <p:nvPr/>
        </p:nvSpPr>
        <p:spPr>
          <a:xfrm>
            <a:off x="3884432" y="4964668"/>
            <a:ext cx="746610" cy="369332"/>
          </a:xfrm>
          <a:prstGeom prst="rect">
            <a:avLst/>
          </a:prstGeom>
          <a:effectLst/>
        </p:spPr>
        <p:txBody>
          <a:bodyPr vert="horz" wrap="square" lIns="0" tIns="0" rIns="0" bIns="0" rtlCol="0">
            <a:spAutoFit/>
          </a:bodyPr>
          <a:lstStyle/>
          <a:p>
            <a:pPr marL="11206" algn="ctr" defTabSz="457200" eaLnBrk="1" fontAlgn="auto" hangingPunct="1">
              <a:spcBef>
                <a:spcPts val="0"/>
              </a:spcBef>
              <a:spcAft>
                <a:spcPts val="0"/>
              </a:spcAft>
            </a:pPr>
            <a:r>
              <a:rPr sz="1200" b="1" spc="-79" dirty="0">
                <a:latin typeface="Arial"/>
                <a:cs typeface="Arial"/>
              </a:rPr>
              <a:t>T</a:t>
            </a:r>
            <a:r>
              <a:rPr sz="1200" b="1" dirty="0">
                <a:latin typeface="Arial"/>
                <a:cs typeface="Arial"/>
              </a:rPr>
              <a:t>o</a:t>
            </a:r>
            <a:r>
              <a:rPr sz="1200" b="1" spc="-4" dirty="0">
                <a:latin typeface="Arial"/>
                <a:cs typeface="Arial"/>
              </a:rPr>
              <a:t>t</a:t>
            </a:r>
            <a:r>
              <a:rPr sz="1200" b="1" dirty="0">
                <a:latin typeface="Arial"/>
                <a:cs typeface="Arial"/>
              </a:rPr>
              <a:t>al:</a:t>
            </a:r>
            <a:r>
              <a:rPr sz="1200" b="1" spc="4" dirty="0">
                <a:latin typeface="Arial"/>
                <a:cs typeface="Arial"/>
              </a:rPr>
              <a:t> $</a:t>
            </a:r>
            <a:r>
              <a:rPr sz="1200" b="1" dirty="0">
                <a:latin typeface="Arial"/>
                <a:cs typeface="Arial"/>
              </a:rPr>
              <a:t>1</a:t>
            </a:r>
            <a:r>
              <a:rPr lang="en-US" sz="1200" b="1" dirty="0">
                <a:latin typeface="Arial"/>
                <a:cs typeface="Arial"/>
              </a:rPr>
              <a:t>47.1</a:t>
            </a:r>
            <a:r>
              <a:rPr sz="1200" b="1" dirty="0">
                <a:latin typeface="Arial"/>
                <a:cs typeface="Arial"/>
              </a:rPr>
              <a:t>M</a:t>
            </a:r>
            <a:endParaRPr sz="1200" dirty="0">
              <a:latin typeface="Arial"/>
              <a:cs typeface="Arial"/>
            </a:endParaRPr>
          </a:p>
        </p:txBody>
      </p:sp>
      <p:sp>
        <p:nvSpPr>
          <p:cNvPr id="2" name="TextBox 1"/>
          <p:cNvSpPr txBox="1"/>
          <p:nvPr/>
        </p:nvSpPr>
        <p:spPr>
          <a:xfrm>
            <a:off x="5860941" y="2983750"/>
            <a:ext cx="907025" cy="488302"/>
          </a:xfrm>
          <a:prstGeom prst="rect">
            <a:avLst/>
          </a:prstGeom>
          <a:solidFill>
            <a:schemeClr val="bg1"/>
          </a:solidFill>
        </p:spPr>
        <p:txBody>
          <a:bodyPr wrap="square" lIns="0" tIns="0" rIns="0" bIns="0" rtlCol="0">
            <a:noAutofit/>
          </a:bodyPr>
          <a:lstStyle/>
          <a:p>
            <a:pPr marL="112713" indent="-73025" algn="l">
              <a:lnSpc>
                <a:spcPts val="1140"/>
              </a:lnSpc>
              <a:buClr>
                <a:srgbClr val="FD8715"/>
              </a:buClr>
              <a:buSzPct val="141000"/>
              <a:buFont typeface="Wingdings" charset="2"/>
              <a:buChar char="§"/>
            </a:pPr>
            <a:r>
              <a:rPr lang="en-US" sz="700" dirty="0"/>
              <a:t>Industrial Plants</a:t>
            </a:r>
          </a:p>
          <a:p>
            <a:pPr marL="112713" indent="-73025" algn="l">
              <a:lnSpc>
                <a:spcPts val="1140"/>
              </a:lnSpc>
              <a:buClr>
                <a:srgbClr val="2C60D1"/>
              </a:buClr>
              <a:buSzPct val="141000"/>
              <a:buFont typeface="Wingdings" charset="2"/>
              <a:buChar char="§"/>
            </a:pPr>
            <a:r>
              <a:rPr lang="en-US" sz="700" dirty="0"/>
              <a:t>Distribution Yards</a:t>
            </a:r>
          </a:p>
          <a:p>
            <a:pPr marL="112713" indent="-73025" algn="l">
              <a:lnSpc>
                <a:spcPts val="1140"/>
              </a:lnSpc>
              <a:buClr>
                <a:srgbClr val="CB2A26"/>
              </a:buClr>
              <a:buSzPct val="141000"/>
              <a:buFont typeface="Wingdings" charset="2"/>
              <a:buChar char="§"/>
            </a:pPr>
            <a:r>
              <a:rPr lang="en-US" sz="700" dirty="0"/>
              <a:t>Sales Office</a:t>
            </a:r>
          </a:p>
        </p:txBody>
      </p:sp>
      <p:sp>
        <p:nvSpPr>
          <p:cNvPr id="6" name="Title 5"/>
          <p:cNvSpPr>
            <a:spLocks noGrp="1"/>
          </p:cNvSpPr>
          <p:nvPr>
            <p:ph type="title"/>
          </p:nvPr>
        </p:nvSpPr>
        <p:spPr>
          <a:xfrm>
            <a:off x="381000" y="333375"/>
            <a:ext cx="4038600" cy="809625"/>
          </a:xfrm>
        </p:spPr>
        <p:txBody>
          <a:bodyPr/>
          <a:lstStyle/>
          <a:p>
            <a:r>
              <a:rPr lang="en-US" dirty="0"/>
              <a:t>Strong Presence in Utility Pole Treatment</a:t>
            </a:r>
          </a:p>
        </p:txBody>
      </p:sp>
      <p:sp>
        <p:nvSpPr>
          <p:cNvPr id="11" name="Slide Number Placeholder 10"/>
          <p:cNvSpPr>
            <a:spLocks noGrp="1"/>
          </p:cNvSpPr>
          <p:nvPr>
            <p:ph type="sldNum" sz="quarter" idx="10"/>
          </p:nvPr>
        </p:nvSpPr>
        <p:spPr/>
        <p:txBody>
          <a:bodyPr/>
          <a:lstStyle/>
          <a:p>
            <a:pPr>
              <a:defRPr/>
            </a:pPr>
            <a:fld id="{3E5870CC-03EC-45FE-9E2B-5900AC3A0E0D}" type="slidenum">
              <a:rPr lang="en-US" smtClean="0"/>
              <a:pPr>
                <a:defRPr/>
              </a:pPr>
              <a:t>25</a:t>
            </a:fld>
            <a:endParaRPr lang="en-US" dirty="0"/>
          </a:p>
        </p:txBody>
      </p:sp>
      <p:sp>
        <p:nvSpPr>
          <p:cNvPr id="3" name="TextBox 2">
            <a:extLst>
              <a:ext uri="{FF2B5EF4-FFF2-40B4-BE49-F238E27FC236}">
                <a16:creationId xmlns:a16="http://schemas.microsoft.com/office/drawing/2014/main" id="{CA6F8042-1DDA-412C-B042-AC5BB452D381}"/>
              </a:ext>
            </a:extLst>
          </p:cNvPr>
          <p:cNvSpPr txBox="1"/>
          <p:nvPr/>
        </p:nvSpPr>
        <p:spPr>
          <a:xfrm>
            <a:off x="317454" y="6135123"/>
            <a:ext cx="4313588" cy="215444"/>
          </a:xfrm>
          <a:prstGeom prst="rect">
            <a:avLst/>
          </a:prstGeom>
          <a:noFill/>
        </p:spPr>
        <p:txBody>
          <a:bodyPr wrap="square" rtlCol="0">
            <a:spAutoFit/>
          </a:bodyPr>
          <a:lstStyle/>
          <a:p>
            <a:pPr algn="l"/>
            <a:r>
              <a:rPr lang="en-US" sz="800" dirty="0"/>
              <a:t>* 2017 revenues do not include acquisitions made by Cox Industries of TEC and Langdale</a:t>
            </a:r>
          </a:p>
        </p:txBody>
      </p:sp>
    </p:spTree>
    <p:extLst>
      <p:ext uri="{BB962C8B-B14F-4D97-AF65-F5344CB8AC3E}">
        <p14:creationId xmlns:p14="http://schemas.microsoft.com/office/powerpoint/2010/main" val="451355578"/>
      </p:ext>
    </p:extLst>
  </p:cSld>
  <p:clrMapOvr>
    <a:masterClrMapping/>
  </p:clrMapOvr>
  <p:transition>
    <p:cover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Utility Poles:</a:t>
            </a:r>
            <a:br>
              <a:rPr lang="en-US" dirty="0"/>
            </a:br>
            <a:r>
              <a:rPr lang="en-US" dirty="0"/>
              <a:t>Treatment &amp; Delivery</a:t>
            </a:r>
          </a:p>
        </p:txBody>
      </p:sp>
      <p:sp>
        <p:nvSpPr>
          <p:cNvPr id="5" name="Slide Number Placeholder 4"/>
          <p:cNvSpPr>
            <a:spLocks noGrp="1"/>
          </p:cNvSpPr>
          <p:nvPr>
            <p:ph type="sldNum" sz="quarter" idx="10"/>
          </p:nvPr>
        </p:nvSpPr>
        <p:spPr/>
        <p:txBody>
          <a:bodyPr/>
          <a:lstStyle/>
          <a:p>
            <a:pPr>
              <a:defRPr/>
            </a:pPr>
            <a:fld id="{5F7964B8-082A-4F78-9251-7069D0BD0F30}" type="slidenum">
              <a:rPr lang="en-US" smtClean="0"/>
              <a:pPr>
                <a:defRPr/>
              </a:pPr>
              <a:t>26</a:t>
            </a:fld>
            <a:endParaRPr lang="en-US" dirty="0"/>
          </a:p>
        </p:txBody>
      </p:sp>
      <p:pic>
        <p:nvPicPr>
          <p:cNvPr id="6" name="Picture 5">
            <a:extLst>
              <a:ext uri="{FF2B5EF4-FFF2-40B4-BE49-F238E27FC236}">
                <a16:creationId xmlns:a16="http://schemas.microsoft.com/office/drawing/2014/main" id="{4A95C98C-4396-4DDF-8473-AE7F6F78178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791974" y="1436299"/>
            <a:ext cx="3200400" cy="209639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81431630-5CCD-4474-AD5A-B03A49B2399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229100" y="3427554"/>
            <a:ext cx="4152900" cy="2787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86B42919-B88F-49DE-9AC6-86F019750D0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35597" y="1436299"/>
            <a:ext cx="3934625" cy="29071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1843209"/>
      </p:ext>
    </p:extLst>
  </p:cSld>
  <p:clrMapOvr>
    <a:masterClrMapping/>
  </p:clrMapOvr>
  <p:transition>
    <p:cover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964B8-082A-4F78-9251-7069D0BD0F30}" type="slidenum">
              <a:rPr kumimoji="0" lang="en-US" sz="1200" b="0" i="0" u="none" strike="noStrike" kern="1200" cap="none" spc="0" normalizeH="0" baseline="0" noProof="0" smtClean="0">
                <a:ln>
                  <a:noFill/>
                </a:ln>
                <a:solidFill>
                  <a:srgbClr val="01617A"/>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1617A"/>
              </a:solidFill>
              <a:effectLst/>
              <a:uLnTx/>
              <a:uFillTx/>
              <a:latin typeface="Arial" pitchFamily="34" charset="0"/>
              <a:ea typeface="+mn-ea"/>
              <a:cs typeface="+mn-cs"/>
            </a:endParaRPr>
          </a:p>
        </p:txBody>
      </p:sp>
      <p:sp>
        <p:nvSpPr>
          <p:cNvPr id="10" name="Text Placeholder 7"/>
          <p:cNvSpPr txBox="1">
            <a:spLocks/>
          </p:cNvSpPr>
          <p:nvPr/>
        </p:nvSpPr>
        <p:spPr>
          <a:xfrm>
            <a:off x="838200" y="1905000"/>
            <a:ext cx="7467600" cy="1524000"/>
          </a:xfrm>
          <a:prstGeom prst="rect">
            <a:avLst/>
          </a:prstGeom>
        </p:spPr>
        <p:txBody>
          <a:bodyPr anchor="b" anchorCtr="0"/>
          <a:lstStyle>
            <a:lvl1pPr marL="0" indent="0" algn="l" rtl="0" eaLnBrk="1" fontAlgn="base" hangingPunct="1">
              <a:spcBef>
                <a:spcPct val="0"/>
              </a:spcBef>
              <a:spcAft>
                <a:spcPct val="35000"/>
              </a:spcAft>
              <a:buClr>
                <a:srgbClr val="65B24A"/>
              </a:buClr>
              <a:buNone/>
              <a:defRPr sz="3600" b="1">
                <a:solidFill>
                  <a:srgbClr val="01617A"/>
                </a:solidFill>
                <a:latin typeface="+mn-lt"/>
                <a:ea typeface="+mn-ea"/>
                <a:cs typeface="+mn-cs"/>
              </a:defRPr>
            </a:lvl1pPr>
            <a:lvl2pPr marL="457200" indent="0" algn="l" rtl="0" eaLnBrk="1" fontAlgn="base" hangingPunct="1">
              <a:spcBef>
                <a:spcPct val="0"/>
              </a:spcBef>
              <a:spcAft>
                <a:spcPct val="20000"/>
              </a:spcAft>
              <a:buClr>
                <a:srgbClr val="65B24A"/>
              </a:buClr>
              <a:buNone/>
              <a:defRPr sz="4400" b="1">
                <a:solidFill>
                  <a:srgbClr val="01617A"/>
                </a:solidFill>
                <a:latin typeface="+mn-lt"/>
              </a:defRPr>
            </a:lvl2pPr>
            <a:lvl3pPr marL="914400" indent="0" algn="l" rtl="0" eaLnBrk="1" fontAlgn="base" hangingPunct="1">
              <a:spcBef>
                <a:spcPct val="0"/>
              </a:spcBef>
              <a:spcAft>
                <a:spcPct val="20000"/>
              </a:spcAft>
              <a:buClr>
                <a:srgbClr val="65B24A"/>
              </a:buClr>
              <a:buNone/>
              <a:defRPr sz="4400" b="1">
                <a:solidFill>
                  <a:srgbClr val="01617A"/>
                </a:solidFill>
                <a:latin typeface="+mn-lt"/>
              </a:defRPr>
            </a:lvl3pPr>
            <a:lvl4pPr marL="1371600" indent="0" algn="l" rtl="0" eaLnBrk="1" fontAlgn="base" hangingPunct="1">
              <a:spcBef>
                <a:spcPct val="0"/>
              </a:spcBef>
              <a:spcAft>
                <a:spcPct val="20000"/>
              </a:spcAft>
              <a:buClr>
                <a:srgbClr val="65B24A"/>
              </a:buClr>
              <a:buNone/>
              <a:defRPr sz="4400" b="1">
                <a:solidFill>
                  <a:srgbClr val="01617A"/>
                </a:solidFill>
                <a:latin typeface="+mn-lt"/>
              </a:defRPr>
            </a:lvl4pPr>
            <a:lvl5pPr marL="1828800" indent="0" algn="l" rtl="0" eaLnBrk="1" fontAlgn="base" hangingPunct="1">
              <a:spcBef>
                <a:spcPct val="20000"/>
              </a:spcBef>
              <a:spcAft>
                <a:spcPct val="0"/>
              </a:spcAft>
              <a:buClr>
                <a:srgbClr val="65B24A"/>
              </a:buClr>
              <a:buNone/>
              <a:defRPr sz="4400" b="1">
                <a:solidFill>
                  <a:srgbClr val="01617A"/>
                </a:solidFill>
                <a:latin typeface="+mn-lt"/>
              </a:defRPr>
            </a:lvl5pPr>
            <a:lvl6pPr marL="2514600" indent="-228600" algn="l" rtl="0" eaLnBrk="1" fontAlgn="base" hangingPunct="1">
              <a:spcBef>
                <a:spcPct val="20000"/>
              </a:spcBef>
              <a:spcAft>
                <a:spcPct val="0"/>
              </a:spcAft>
              <a:buClr>
                <a:srgbClr val="65B24A"/>
              </a:buClr>
              <a:buChar char="•"/>
              <a:defRPr sz="2400">
                <a:solidFill>
                  <a:srgbClr val="01617A"/>
                </a:solidFill>
                <a:latin typeface="+mn-lt"/>
              </a:defRPr>
            </a:lvl6pPr>
            <a:lvl7pPr marL="2971800" indent="-228600" algn="l" rtl="0" eaLnBrk="1" fontAlgn="base" hangingPunct="1">
              <a:spcBef>
                <a:spcPct val="20000"/>
              </a:spcBef>
              <a:spcAft>
                <a:spcPct val="0"/>
              </a:spcAft>
              <a:buClr>
                <a:srgbClr val="65B24A"/>
              </a:buClr>
              <a:buChar char="•"/>
              <a:defRPr sz="2400">
                <a:solidFill>
                  <a:srgbClr val="01617A"/>
                </a:solidFill>
                <a:latin typeface="+mn-lt"/>
              </a:defRPr>
            </a:lvl7pPr>
            <a:lvl8pPr marL="3429000" indent="-228600" algn="l" rtl="0" eaLnBrk="1" fontAlgn="base" hangingPunct="1">
              <a:spcBef>
                <a:spcPct val="20000"/>
              </a:spcBef>
              <a:spcAft>
                <a:spcPct val="0"/>
              </a:spcAft>
              <a:buClr>
                <a:srgbClr val="65B24A"/>
              </a:buClr>
              <a:buChar char="•"/>
              <a:defRPr sz="2400">
                <a:solidFill>
                  <a:srgbClr val="01617A"/>
                </a:solidFill>
                <a:latin typeface="+mn-lt"/>
              </a:defRPr>
            </a:lvl8pPr>
            <a:lvl9pPr marL="3886200" indent="-228600" algn="l" rtl="0" eaLnBrk="1" fontAlgn="base" hangingPunct="1">
              <a:spcBef>
                <a:spcPct val="20000"/>
              </a:spcBef>
              <a:spcAft>
                <a:spcPct val="0"/>
              </a:spcAft>
              <a:buClr>
                <a:srgbClr val="65B24A"/>
              </a:buClr>
              <a:buChar char="•"/>
              <a:defRPr sz="2400">
                <a:solidFill>
                  <a:srgbClr val="01617A"/>
                </a:solidFill>
                <a:latin typeface="+mn-lt"/>
              </a:defRPr>
            </a:lvl9pPr>
          </a:lstStyle>
          <a:p>
            <a:pPr marL="0" marR="0" lvl="0" indent="0" algn="l" defTabSz="914400" rtl="0" eaLnBrk="1" fontAlgn="base" latinLnBrk="0" hangingPunct="1">
              <a:lnSpc>
                <a:spcPct val="100000"/>
              </a:lnSpc>
              <a:spcBef>
                <a:spcPct val="0"/>
              </a:spcBef>
              <a:spcAft>
                <a:spcPct val="35000"/>
              </a:spcAft>
              <a:buClr>
                <a:srgbClr val="65B24A"/>
              </a:buClr>
              <a:buSzTx/>
              <a:buFontTx/>
              <a:buNone/>
              <a:tabLst/>
              <a:defRPr/>
            </a:pPr>
            <a:r>
              <a:rPr lang="en-US" kern="0" dirty="0">
                <a:latin typeface="Arial"/>
              </a:rPr>
              <a:t>Appendix</a:t>
            </a:r>
            <a:endParaRPr kumimoji="0" lang="en-US" sz="3600" b="1" i="0" u="none" strike="noStrike" kern="0" cap="none" spc="0" normalizeH="0" baseline="0" noProof="0" dirty="0">
              <a:ln>
                <a:noFill/>
              </a:ln>
              <a:solidFill>
                <a:srgbClr val="01617A"/>
              </a:solidFill>
              <a:effectLst/>
              <a:uLnTx/>
              <a:uFillTx/>
              <a:latin typeface="Arial"/>
              <a:ea typeface="+mn-ea"/>
              <a:cs typeface="+mn-cs"/>
            </a:endParaRPr>
          </a:p>
        </p:txBody>
      </p:sp>
    </p:spTree>
    <p:extLst>
      <p:ext uri="{BB962C8B-B14F-4D97-AF65-F5344CB8AC3E}">
        <p14:creationId xmlns:p14="http://schemas.microsoft.com/office/powerpoint/2010/main" val="2411335893"/>
      </p:ext>
    </p:extLst>
  </p:cSld>
  <p:clrMapOvr>
    <a:masterClrMapping/>
  </p:clrMapOvr>
  <p:transition>
    <p:cover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964B8-082A-4F78-9251-7069D0BD0F30}" type="slidenum">
              <a:rPr kumimoji="0" lang="en-US" sz="1200" b="0" i="0" u="none" strike="noStrike" kern="1200" cap="none" spc="0" normalizeH="0" baseline="0" noProof="0" smtClean="0">
                <a:ln>
                  <a:noFill/>
                </a:ln>
                <a:solidFill>
                  <a:srgbClr val="01617A"/>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srgbClr val="01617A"/>
              </a:solidFill>
              <a:effectLst/>
              <a:uLnTx/>
              <a:uFillTx/>
              <a:latin typeface="Arial" pitchFamily="34" charset="0"/>
              <a:ea typeface="+mn-ea"/>
              <a:cs typeface="+mn-cs"/>
            </a:endParaRPr>
          </a:p>
        </p:txBody>
      </p:sp>
      <p:sp>
        <p:nvSpPr>
          <p:cNvPr id="10" name="Text Placeholder 7"/>
          <p:cNvSpPr txBox="1">
            <a:spLocks/>
          </p:cNvSpPr>
          <p:nvPr/>
        </p:nvSpPr>
        <p:spPr>
          <a:xfrm>
            <a:off x="838200" y="1905000"/>
            <a:ext cx="7467600" cy="1524000"/>
          </a:xfrm>
          <a:prstGeom prst="rect">
            <a:avLst/>
          </a:prstGeom>
        </p:spPr>
        <p:txBody>
          <a:bodyPr anchor="b" anchorCtr="0"/>
          <a:lstStyle>
            <a:lvl1pPr marL="0" indent="0" algn="l" rtl="0" eaLnBrk="1" fontAlgn="base" hangingPunct="1">
              <a:spcBef>
                <a:spcPct val="0"/>
              </a:spcBef>
              <a:spcAft>
                <a:spcPct val="35000"/>
              </a:spcAft>
              <a:buClr>
                <a:srgbClr val="65B24A"/>
              </a:buClr>
              <a:buNone/>
              <a:defRPr sz="3600" b="1">
                <a:solidFill>
                  <a:srgbClr val="01617A"/>
                </a:solidFill>
                <a:latin typeface="+mn-lt"/>
                <a:ea typeface="+mn-ea"/>
                <a:cs typeface="+mn-cs"/>
              </a:defRPr>
            </a:lvl1pPr>
            <a:lvl2pPr marL="457200" indent="0" algn="l" rtl="0" eaLnBrk="1" fontAlgn="base" hangingPunct="1">
              <a:spcBef>
                <a:spcPct val="0"/>
              </a:spcBef>
              <a:spcAft>
                <a:spcPct val="20000"/>
              </a:spcAft>
              <a:buClr>
                <a:srgbClr val="65B24A"/>
              </a:buClr>
              <a:buNone/>
              <a:defRPr sz="4400" b="1">
                <a:solidFill>
                  <a:srgbClr val="01617A"/>
                </a:solidFill>
                <a:latin typeface="+mn-lt"/>
              </a:defRPr>
            </a:lvl2pPr>
            <a:lvl3pPr marL="914400" indent="0" algn="l" rtl="0" eaLnBrk="1" fontAlgn="base" hangingPunct="1">
              <a:spcBef>
                <a:spcPct val="0"/>
              </a:spcBef>
              <a:spcAft>
                <a:spcPct val="20000"/>
              </a:spcAft>
              <a:buClr>
                <a:srgbClr val="65B24A"/>
              </a:buClr>
              <a:buNone/>
              <a:defRPr sz="4400" b="1">
                <a:solidFill>
                  <a:srgbClr val="01617A"/>
                </a:solidFill>
                <a:latin typeface="+mn-lt"/>
              </a:defRPr>
            </a:lvl3pPr>
            <a:lvl4pPr marL="1371600" indent="0" algn="l" rtl="0" eaLnBrk="1" fontAlgn="base" hangingPunct="1">
              <a:spcBef>
                <a:spcPct val="0"/>
              </a:spcBef>
              <a:spcAft>
                <a:spcPct val="20000"/>
              </a:spcAft>
              <a:buClr>
                <a:srgbClr val="65B24A"/>
              </a:buClr>
              <a:buNone/>
              <a:defRPr sz="4400" b="1">
                <a:solidFill>
                  <a:srgbClr val="01617A"/>
                </a:solidFill>
                <a:latin typeface="+mn-lt"/>
              </a:defRPr>
            </a:lvl4pPr>
            <a:lvl5pPr marL="1828800" indent="0" algn="l" rtl="0" eaLnBrk="1" fontAlgn="base" hangingPunct="1">
              <a:spcBef>
                <a:spcPct val="20000"/>
              </a:spcBef>
              <a:spcAft>
                <a:spcPct val="0"/>
              </a:spcAft>
              <a:buClr>
                <a:srgbClr val="65B24A"/>
              </a:buClr>
              <a:buNone/>
              <a:defRPr sz="4400" b="1">
                <a:solidFill>
                  <a:srgbClr val="01617A"/>
                </a:solidFill>
                <a:latin typeface="+mn-lt"/>
              </a:defRPr>
            </a:lvl5pPr>
            <a:lvl6pPr marL="2514600" indent="-228600" algn="l" rtl="0" eaLnBrk="1" fontAlgn="base" hangingPunct="1">
              <a:spcBef>
                <a:spcPct val="20000"/>
              </a:spcBef>
              <a:spcAft>
                <a:spcPct val="0"/>
              </a:spcAft>
              <a:buClr>
                <a:srgbClr val="65B24A"/>
              </a:buClr>
              <a:buChar char="•"/>
              <a:defRPr sz="2400">
                <a:solidFill>
                  <a:srgbClr val="01617A"/>
                </a:solidFill>
                <a:latin typeface="+mn-lt"/>
              </a:defRPr>
            </a:lvl6pPr>
            <a:lvl7pPr marL="2971800" indent="-228600" algn="l" rtl="0" eaLnBrk="1" fontAlgn="base" hangingPunct="1">
              <a:spcBef>
                <a:spcPct val="20000"/>
              </a:spcBef>
              <a:spcAft>
                <a:spcPct val="0"/>
              </a:spcAft>
              <a:buClr>
                <a:srgbClr val="65B24A"/>
              </a:buClr>
              <a:buChar char="•"/>
              <a:defRPr sz="2400">
                <a:solidFill>
                  <a:srgbClr val="01617A"/>
                </a:solidFill>
                <a:latin typeface="+mn-lt"/>
              </a:defRPr>
            </a:lvl7pPr>
            <a:lvl8pPr marL="3429000" indent="-228600" algn="l" rtl="0" eaLnBrk="1" fontAlgn="base" hangingPunct="1">
              <a:spcBef>
                <a:spcPct val="20000"/>
              </a:spcBef>
              <a:spcAft>
                <a:spcPct val="0"/>
              </a:spcAft>
              <a:buClr>
                <a:srgbClr val="65B24A"/>
              </a:buClr>
              <a:buChar char="•"/>
              <a:defRPr sz="2400">
                <a:solidFill>
                  <a:srgbClr val="01617A"/>
                </a:solidFill>
                <a:latin typeface="+mn-lt"/>
              </a:defRPr>
            </a:lvl8pPr>
            <a:lvl9pPr marL="3886200" indent="-228600" algn="l" rtl="0" eaLnBrk="1" fontAlgn="base" hangingPunct="1">
              <a:spcBef>
                <a:spcPct val="20000"/>
              </a:spcBef>
              <a:spcAft>
                <a:spcPct val="0"/>
              </a:spcAft>
              <a:buClr>
                <a:srgbClr val="65B24A"/>
              </a:buClr>
              <a:buChar char="•"/>
              <a:defRPr sz="2400">
                <a:solidFill>
                  <a:srgbClr val="01617A"/>
                </a:solidFill>
                <a:latin typeface="+mn-lt"/>
              </a:defRPr>
            </a:lvl9pPr>
          </a:lstStyle>
          <a:p>
            <a:pPr marL="0" marR="0" lvl="0" indent="0" algn="l" defTabSz="914400" rtl="0" eaLnBrk="1" fontAlgn="base" latinLnBrk="0" hangingPunct="1">
              <a:lnSpc>
                <a:spcPct val="100000"/>
              </a:lnSpc>
              <a:spcBef>
                <a:spcPct val="0"/>
              </a:spcBef>
              <a:spcAft>
                <a:spcPct val="35000"/>
              </a:spcAft>
              <a:buClr>
                <a:srgbClr val="65B24A"/>
              </a:buClr>
              <a:buSzTx/>
              <a:buFontTx/>
              <a:buNone/>
              <a:tabLst/>
              <a:defRPr/>
            </a:pPr>
            <a:r>
              <a:rPr kumimoji="0" lang="en-US" sz="3600" b="1" i="0" u="none" strike="noStrike" kern="0" cap="none" spc="0" normalizeH="0" baseline="0" noProof="0" dirty="0">
                <a:ln>
                  <a:noFill/>
                </a:ln>
                <a:solidFill>
                  <a:srgbClr val="01617A"/>
                </a:solidFill>
                <a:effectLst/>
                <a:uLnTx/>
                <a:uFillTx/>
                <a:latin typeface="Arial"/>
                <a:ea typeface="+mn-ea"/>
                <a:cs typeface="+mn-cs"/>
              </a:rPr>
              <a:t>Q2 2018 Results</a:t>
            </a:r>
          </a:p>
        </p:txBody>
      </p:sp>
    </p:spTree>
    <p:extLst>
      <p:ext uri="{BB962C8B-B14F-4D97-AF65-F5344CB8AC3E}">
        <p14:creationId xmlns:p14="http://schemas.microsoft.com/office/powerpoint/2010/main" val="3284064067"/>
      </p:ext>
    </p:extLst>
  </p:cSld>
  <p:clrMapOvr>
    <a:masterClrMapping/>
  </p:clrMapOvr>
  <p:transition>
    <p:cover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599" y="381000"/>
            <a:ext cx="6629401" cy="762000"/>
          </a:xfrm>
        </p:spPr>
        <p:txBody>
          <a:bodyPr/>
          <a:lstStyle/>
          <a:p>
            <a:pPr>
              <a:spcAft>
                <a:spcPts val="600"/>
              </a:spcAft>
            </a:pPr>
            <a:r>
              <a:rPr lang="en-US" sz="2200" dirty="0"/>
              <a:t>Q2 Sales of $436M:</a:t>
            </a:r>
            <a:br>
              <a:rPr lang="en-US" sz="2200" dirty="0"/>
            </a:br>
            <a:r>
              <a:rPr lang="en-US" sz="2200" dirty="0"/>
              <a:t>Acquisitions in RUPS &amp; Ongoing CMC Strength</a:t>
            </a:r>
          </a:p>
        </p:txBody>
      </p:sp>
      <p:sp>
        <p:nvSpPr>
          <p:cNvPr id="8" name="Rectangle 3"/>
          <p:cNvSpPr>
            <a:spLocks noChangeArrowheads="1"/>
          </p:cNvSpPr>
          <p:nvPr/>
        </p:nvSpPr>
        <p:spPr bwMode="auto">
          <a:xfrm>
            <a:off x="358775" y="1316038"/>
            <a:ext cx="8194675" cy="304800"/>
          </a:xfrm>
          <a:prstGeom prst="rect">
            <a:avLst/>
          </a:prstGeom>
          <a:noFill/>
          <a:ln w="9525">
            <a:noFill/>
            <a:miter lim="800000"/>
            <a:headEnd/>
            <a:tailEnd/>
          </a:ln>
        </p:spPr>
        <p:txBody>
          <a:bodyPr/>
          <a:lstStyle/>
          <a:p>
            <a:pPr marL="292100" indent="-292100" algn="l">
              <a:spcBef>
                <a:spcPct val="10000"/>
              </a:spcBef>
              <a:spcAft>
                <a:spcPct val="10000"/>
              </a:spcAft>
              <a:buClr>
                <a:srgbClr val="006699"/>
              </a:buClr>
              <a:buSzPct val="115000"/>
              <a:buFont typeface="Wingdings" pitchFamily="2" charset="2"/>
              <a:buNone/>
              <a:tabLst>
                <a:tab pos="234950" algn="l"/>
              </a:tabLst>
            </a:pPr>
            <a:r>
              <a:rPr lang="en-US" sz="1000" dirty="0">
                <a:solidFill>
                  <a:prstClr val="black"/>
                </a:solidFill>
              </a:rPr>
              <a:t>($ in millions)</a:t>
            </a:r>
            <a:endParaRPr lang="en-US" sz="1400" dirty="0">
              <a:solidFill>
                <a:prstClr val="black"/>
              </a:solidFill>
            </a:endParaRPr>
          </a:p>
        </p:txBody>
      </p:sp>
      <p:sp>
        <p:nvSpPr>
          <p:cNvPr id="6" name="Slide Number Placeholder 7"/>
          <p:cNvSpPr txBox="1">
            <a:spLocks/>
          </p:cNvSpPr>
          <p:nvPr/>
        </p:nvSpPr>
        <p:spPr bwMode="auto">
          <a:xfrm>
            <a:off x="6781800" y="6533585"/>
            <a:ext cx="1905000" cy="2286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defPPr>
              <a:defRPr lang="da-DK"/>
            </a:defPPr>
            <a:lvl1pPr algn="r" rtl="0" eaLnBrk="1" fontAlgn="base" hangingPunct="1">
              <a:spcBef>
                <a:spcPct val="0"/>
              </a:spcBef>
              <a:spcAft>
                <a:spcPct val="0"/>
              </a:spcAft>
              <a:defRPr sz="1200" kern="1200">
                <a:solidFill>
                  <a:srgbClr val="01617A"/>
                </a:solidFill>
                <a:latin typeface="Arial" pitchFamily="34" charset="0"/>
                <a:ea typeface="+mn-ea"/>
                <a:cs typeface="+mn-cs"/>
              </a:defRPr>
            </a:lvl1pPr>
            <a:lvl2pPr marL="457200" algn="r" rtl="0" eaLnBrk="0" fontAlgn="base" hangingPunct="0">
              <a:spcBef>
                <a:spcPct val="0"/>
              </a:spcBef>
              <a:spcAft>
                <a:spcPct val="0"/>
              </a:spcAft>
              <a:defRPr sz="2400" kern="1200">
                <a:solidFill>
                  <a:schemeClr val="tx1"/>
                </a:solidFill>
                <a:latin typeface="Arial" charset="0"/>
                <a:ea typeface="+mn-ea"/>
                <a:cs typeface="+mn-cs"/>
              </a:defRPr>
            </a:lvl2pPr>
            <a:lvl3pPr marL="914400" algn="r" rtl="0" eaLnBrk="0" fontAlgn="base" hangingPunct="0">
              <a:spcBef>
                <a:spcPct val="0"/>
              </a:spcBef>
              <a:spcAft>
                <a:spcPct val="0"/>
              </a:spcAft>
              <a:defRPr sz="2400" kern="1200">
                <a:solidFill>
                  <a:schemeClr val="tx1"/>
                </a:solidFill>
                <a:latin typeface="Arial" charset="0"/>
                <a:ea typeface="+mn-ea"/>
                <a:cs typeface="+mn-cs"/>
              </a:defRPr>
            </a:lvl3pPr>
            <a:lvl4pPr marL="1371600" algn="r" rtl="0" eaLnBrk="0" fontAlgn="base" hangingPunct="0">
              <a:spcBef>
                <a:spcPct val="0"/>
              </a:spcBef>
              <a:spcAft>
                <a:spcPct val="0"/>
              </a:spcAft>
              <a:defRPr sz="2400" kern="1200">
                <a:solidFill>
                  <a:schemeClr val="tx1"/>
                </a:solidFill>
                <a:latin typeface="Arial" charset="0"/>
                <a:ea typeface="+mn-ea"/>
                <a:cs typeface="+mn-cs"/>
              </a:defRPr>
            </a:lvl4pPr>
            <a:lvl5pPr marL="1828800" algn="r"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defRPr/>
            </a:pPr>
            <a:fld id="{5F7964B8-082A-4F78-9251-7069D0BD0F30}" type="slidenum">
              <a:rPr lang="en-US" smtClean="0"/>
              <a:pPr>
                <a:defRPr/>
              </a:pPr>
              <a:t>29</a:t>
            </a:fld>
            <a:endParaRPr lang="en-US" dirty="0"/>
          </a:p>
        </p:txBody>
      </p:sp>
      <p:pic>
        <p:nvPicPr>
          <p:cNvPr id="4" name="Picture 3">
            <a:extLst>
              <a:ext uri="{FF2B5EF4-FFF2-40B4-BE49-F238E27FC236}">
                <a16:creationId xmlns:a16="http://schemas.microsoft.com/office/drawing/2014/main" id="{D5B8DD87-96F2-46BA-A3CC-6C4BEC34356B}"/>
              </a:ext>
            </a:extLst>
          </p:cNvPr>
          <p:cNvPicPr>
            <a:picLocks noChangeAspect="1"/>
          </p:cNvPicPr>
          <p:nvPr/>
        </p:nvPicPr>
        <p:blipFill>
          <a:blip r:embed="rId2"/>
          <a:stretch>
            <a:fillRect/>
          </a:stretch>
        </p:blipFill>
        <p:spPr>
          <a:xfrm>
            <a:off x="1475277" y="1673283"/>
            <a:ext cx="6193446" cy="4194117"/>
          </a:xfrm>
          <a:prstGeom prst="rect">
            <a:avLst/>
          </a:prstGeom>
        </p:spPr>
      </p:pic>
    </p:spTree>
    <p:extLst>
      <p:ext uri="{BB962C8B-B14F-4D97-AF65-F5344CB8AC3E}">
        <p14:creationId xmlns:p14="http://schemas.microsoft.com/office/powerpoint/2010/main" val="239806783"/>
      </p:ext>
    </p:extLst>
  </p:cSld>
  <p:clrMapOvr>
    <a:masterClrMapping/>
  </p:clrMapOvr>
  <p:transition>
    <p:cover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0"/>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1331D34-BF29-46BB-A239-1F69313F930D}" type="slidenum">
              <a:rPr kumimoji="0" lang="en-US" sz="1200" b="0" i="0" u="none" strike="noStrike" kern="1200" cap="none" spc="0" normalizeH="0" baseline="0" noProof="0" smtClean="0">
                <a:ln>
                  <a:noFill/>
                </a:ln>
                <a:solidFill>
                  <a:srgbClr val="01617A"/>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srgbClr val="01617A"/>
              </a:solidFill>
              <a:effectLst/>
              <a:uLnTx/>
              <a:uFillTx/>
              <a:latin typeface="Arial" pitchFamily="34" charset="0"/>
              <a:ea typeface="+mn-ea"/>
              <a:cs typeface="+mn-cs"/>
            </a:endParaRPr>
          </a:p>
        </p:txBody>
      </p:sp>
      <p:sp>
        <p:nvSpPr>
          <p:cNvPr id="5" name="Content Placeholder 4"/>
          <p:cNvSpPr>
            <a:spLocks noGrp="1"/>
          </p:cNvSpPr>
          <p:nvPr>
            <p:ph type="body" sz="quarter" idx="12"/>
          </p:nvPr>
        </p:nvSpPr>
        <p:spPr>
          <a:xfrm>
            <a:off x="990600" y="2819400"/>
            <a:ext cx="4419600" cy="2209800"/>
          </a:xfrm>
        </p:spPr>
        <p:txBody>
          <a:bodyPr/>
          <a:lstStyle/>
          <a:p>
            <a:r>
              <a:rPr lang="en-US" sz="3600" b="1" dirty="0"/>
              <a:t>Douglas J. Fenwick</a:t>
            </a:r>
          </a:p>
          <a:p>
            <a:r>
              <a:rPr lang="en-US" dirty="0"/>
              <a:t>Performance Chemicals</a:t>
            </a:r>
          </a:p>
          <a:p>
            <a:r>
              <a:rPr lang="en-US" dirty="0"/>
              <a:t>Senior Vice President</a:t>
            </a:r>
          </a:p>
          <a:p>
            <a:r>
              <a:rPr lang="en-US" dirty="0">
                <a:solidFill>
                  <a:srgbClr val="5AB125"/>
                </a:solidFill>
              </a:rPr>
              <a:t>_______________________</a:t>
            </a:r>
            <a:endParaRPr lang="en-US" dirty="0"/>
          </a:p>
        </p:txBody>
      </p:sp>
      <p:pic>
        <p:nvPicPr>
          <p:cNvPr id="4" name="Picture 3">
            <a:extLst>
              <a:ext uri="{FF2B5EF4-FFF2-40B4-BE49-F238E27FC236}">
                <a16:creationId xmlns:a16="http://schemas.microsoft.com/office/drawing/2014/main" id="{D590C6A6-CCC1-4755-9370-6607B7FC8A6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28337" y="2209800"/>
            <a:ext cx="2025063" cy="2314358"/>
          </a:xfrm>
          <a:prstGeom prst="rect">
            <a:avLst/>
          </a:prstGeom>
        </p:spPr>
      </p:pic>
    </p:spTree>
    <p:extLst>
      <p:ext uri="{BB962C8B-B14F-4D97-AF65-F5344CB8AC3E}">
        <p14:creationId xmlns:p14="http://schemas.microsoft.com/office/powerpoint/2010/main" val="3275028474"/>
      </p:ext>
    </p:extLst>
  </p:cSld>
  <p:clrMapOvr>
    <a:masterClrMapping/>
  </p:clrMapOvr>
  <p:transition>
    <p:cover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3375"/>
            <a:ext cx="6810632" cy="809625"/>
          </a:xfrm>
        </p:spPr>
        <p:txBody>
          <a:bodyPr/>
          <a:lstStyle/>
          <a:p>
            <a:r>
              <a:rPr lang="en-US" sz="2400" dirty="0"/>
              <a:t>Q2 Adjusted EBITDA of $55M:</a:t>
            </a:r>
            <a:br>
              <a:rPr lang="en-US" sz="2400" dirty="0"/>
            </a:br>
            <a:r>
              <a:rPr lang="en-US" sz="2400" dirty="0"/>
              <a:t>Higher CMC Profitability; PC Strong Prior Year</a:t>
            </a:r>
          </a:p>
        </p:txBody>
      </p:sp>
      <p:sp>
        <p:nvSpPr>
          <p:cNvPr id="4" name="Slide Number Placeholder 3"/>
          <p:cNvSpPr>
            <a:spLocks noGrp="1"/>
          </p:cNvSpPr>
          <p:nvPr>
            <p:ph type="sldNum" sz="quarter" idx="10"/>
          </p:nvPr>
        </p:nvSpPr>
        <p:spPr>
          <a:xfrm>
            <a:off x="6781800" y="6553200"/>
            <a:ext cx="1905000" cy="228600"/>
          </a:xfrm>
        </p:spPr>
        <p:txBody>
          <a:bodyPr/>
          <a:lstStyle/>
          <a:p>
            <a:fld id="{EA6F287D-17C0-4BA3-9574-C8304088024E}" type="slidenum">
              <a:rPr lang="en-US" smtClean="0">
                <a:solidFill>
                  <a:srgbClr val="006678"/>
                </a:solidFill>
              </a:rPr>
              <a:pPr/>
              <a:t>30</a:t>
            </a:fld>
            <a:endParaRPr lang="en-US" dirty="0">
              <a:solidFill>
                <a:srgbClr val="006678"/>
              </a:solidFill>
            </a:endParaRPr>
          </a:p>
        </p:txBody>
      </p:sp>
      <p:sp>
        <p:nvSpPr>
          <p:cNvPr id="5" name="Rectangle 3"/>
          <p:cNvSpPr>
            <a:spLocks noChangeArrowheads="1"/>
          </p:cNvSpPr>
          <p:nvPr/>
        </p:nvSpPr>
        <p:spPr bwMode="auto">
          <a:xfrm>
            <a:off x="358775" y="1316038"/>
            <a:ext cx="8194675" cy="304800"/>
          </a:xfrm>
          <a:prstGeom prst="rect">
            <a:avLst/>
          </a:prstGeom>
          <a:noFill/>
          <a:ln w="9525">
            <a:noFill/>
            <a:miter lim="800000"/>
            <a:headEnd/>
            <a:tailEnd/>
          </a:ln>
        </p:spPr>
        <p:txBody>
          <a:bodyPr/>
          <a:lstStyle/>
          <a:p>
            <a:pPr marL="292100" indent="-292100" algn="l">
              <a:spcBef>
                <a:spcPct val="10000"/>
              </a:spcBef>
              <a:spcAft>
                <a:spcPct val="10000"/>
              </a:spcAft>
              <a:buClr>
                <a:srgbClr val="006699"/>
              </a:buClr>
              <a:buSzPct val="115000"/>
              <a:buFont typeface="Wingdings" pitchFamily="2" charset="2"/>
              <a:buNone/>
              <a:tabLst>
                <a:tab pos="234950" algn="l"/>
              </a:tabLst>
            </a:pPr>
            <a:r>
              <a:rPr lang="en-US" sz="1000" dirty="0">
                <a:solidFill>
                  <a:prstClr val="black"/>
                </a:solidFill>
              </a:rPr>
              <a:t>($ in millions)</a:t>
            </a:r>
            <a:endParaRPr lang="en-US" sz="1400" dirty="0">
              <a:solidFill>
                <a:prstClr val="black"/>
              </a:solidFill>
            </a:endParaRPr>
          </a:p>
        </p:txBody>
      </p:sp>
      <p:pic>
        <p:nvPicPr>
          <p:cNvPr id="6" name="Picture 5">
            <a:extLst>
              <a:ext uri="{FF2B5EF4-FFF2-40B4-BE49-F238E27FC236}">
                <a16:creationId xmlns:a16="http://schemas.microsoft.com/office/drawing/2014/main" id="{22566ED8-D7EF-4B5C-94AE-0B8FA29A92EE}"/>
              </a:ext>
            </a:extLst>
          </p:cNvPr>
          <p:cNvPicPr>
            <a:picLocks noChangeAspect="1"/>
          </p:cNvPicPr>
          <p:nvPr/>
        </p:nvPicPr>
        <p:blipFill>
          <a:blip r:embed="rId2"/>
          <a:stretch>
            <a:fillRect/>
          </a:stretch>
        </p:blipFill>
        <p:spPr>
          <a:xfrm>
            <a:off x="1524000" y="1613140"/>
            <a:ext cx="6120637" cy="4196614"/>
          </a:xfrm>
          <a:prstGeom prst="rect">
            <a:avLst/>
          </a:prstGeom>
        </p:spPr>
      </p:pic>
    </p:spTree>
    <p:extLst>
      <p:ext uri="{BB962C8B-B14F-4D97-AF65-F5344CB8AC3E}">
        <p14:creationId xmlns:p14="http://schemas.microsoft.com/office/powerpoint/2010/main" val="4132080507"/>
      </p:ext>
    </p:extLst>
  </p:cSld>
  <p:clrMapOvr>
    <a:masterClrMapping/>
  </p:clrMapOvr>
  <p:transition>
    <p:cover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68" y="333375"/>
            <a:ext cx="7115432" cy="809625"/>
          </a:xfrm>
        </p:spPr>
        <p:txBody>
          <a:bodyPr/>
          <a:lstStyle/>
          <a:p>
            <a:r>
              <a:rPr lang="en-US" sz="2400" dirty="0"/>
              <a:t>Net Leverage Ratio:</a:t>
            </a:r>
            <a:br>
              <a:rPr lang="en-US" sz="2400" dirty="0"/>
            </a:br>
            <a:r>
              <a:rPr lang="en-US" sz="2400" dirty="0"/>
              <a:t>Improved Balance Sheet; Debt Reduction Focus</a:t>
            </a:r>
          </a:p>
        </p:txBody>
      </p:sp>
      <p:sp>
        <p:nvSpPr>
          <p:cNvPr id="4" name="Slide Number Placeholder 3"/>
          <p:cNvSpPr>
            <a:spLocks noGrp="1"/>
          </p:cNvSpPr>
          <p:nvPr>
            <p:ph type="sldNum" sz="quarter" idx="10"/>
          </p:nvPr>
        </p:nvSpPr>
        <p:spPr>
          <a:xfrm>
            <a:off x="6781800" y="6553200"/>
            <a:ext cx="1905000" cy="228600"/>
          </a:xfrm>
        </p:spPr>
        <p:txBody>
          <a:bodyPr/>
          <a:lstStyle/>
          <a:p>
            <a:fld id="{EA6F287D-17C0-4BA3-9574-C8304088024E}" type="slidenum">
              <a:rPr lang="en-US" smtClean="0">
                <a:solidFill>
                  <a:srgbClr val="006678"/>
                </a:solidFill>
              </a:rPr>
              <a:pPr/>
              <a:t>31</a:t>
            </a:fld>
            <a:endParaRPr lang="en-US" dirty="0">
              <a:solidFill>
                <a:srgbClr val="006678"/>
              </a:solidFill>
            </a:endParaRPr>
          </a:p>
        </p:txBody>
      </p:sp>
      <p:sp>
        <p:nvSpPr>
          <p:cNvPr id="5" name="Rectangle 3"/>
          <p:cNvSpPr>
            <a:spLocks noChangeArrowheads="1"/>
          </p:cNvSpPr>
          <p:nvPr/>
        </p:nvSpPr>
        <p:spPr bwMode="auto">
          <a:xfrm>
            <a:off x="358775" y="1316038"/>
            <a:ext cx="8194675" cy="304800"/>
          </a:xfrm>
          <a:prstGeom prst="rect">
            <a:avLst/>
          </a:prstGeom>
          <a:noFill/>
          <a:ln w="9525">
            <a:noFill/>
            <a:miter lim="800000"/>
            <a:headEnd/>
            <a:tailEnd/>
          </a:ln>
        </p:spPr>
        <p:txBody>
          <a:bodyPr/>
          <a:lstStyle/>
          <a:p>
            <a:pPr marL="292100" indent="-292100" algn="l">
              <a:spcBef>
                <a:spcPct val="10000"/>
              </a:spcBef>
              <a:spcAft>
                <a:spcPct val="10000"/>
              </a:spcAft>
              <a:buClr>
                <a:srgbClr val="006699"/>
              </a:buClr>
              <a:buSzPct val="115000"/>
              <a:buFont typeface="Wingdings" pitchFamily="2" charset="2"/>
              <a:buNone/>
              <a:tabLst>
                <a:tab pos="234950" algn="l"/>
              </a:tabLst>
            </a:pPr>
            <a:r>
              <a:rPr lang="en-US" sz="1000" dirty="0">
                <a:solidFill>
                  <a:prstClr val="black"/>
                </a:solidFill>
              </a:rPr>
              <a:t>($ in millions)</a:t>
            </a:r>
            <a:endParaRPr lang="en-US" sz="1400" dirty="0">
              <a:solidFill>
                <a:prstClr val="black"/>
              </a:solidFill>
            </a:endParaRPr>
          </a:p>
        </p:txBody>
      </p:sp>
      <p:sp>
        <p:nvSpPr>
          <p:cNvPr id="6" name="TextBox 5">
            <a:extLst>
              <a:ext uri="{FF2B5EF4-FFF2-40B4-BE49-F238E27FC236}">
                <a16:creationId xmlns:a16="http://schemas.microsoft.com/office/drawing/2014/main" id="{393E0C8E-AE47-4B55-B9FB-6F4411684038}"/>
              </a:ext>
            </a:extLst>
          </p:cNvPr>
          <p:cNvSpPr txBox="1"/>
          <p:nvPr/>
        </p:nvSpPr>
        <p:spPr>
          <a:xfrm>
            <a:off x="1349443" y="6109156"/>
            <a:ext cx="3908357" cy="215444"/>
          </a:xfrm>
          <a:prstGeom prst="rect">
            <a:avLst/>
          </a:prstGeom>
          <a:noFill/>
        </p:spPr>
        <p:txBody>
          <a:bodyPr wrap="square" rtlCol="0">
            <a:spAutoFit/>
          </a:bodyPr>
          <a:lstStyle/>
          <a:p>
            <a:pPr algn="l"/>
            <a:r>
              <a:rPr lang="en-US" sz="800" b="1" i="1" dirty="0">
                <a:solidFill>
                  <a:srgbClr val="000000"/>
                </a:solidFill>
              </a:rPr>
              <a:t>(a) Pro-forma</a:t>
            </a:r>
          </a:p>
        </p:txBody>
      </p:sp>
      <p:pic>
        <p:nvPicPr>
          <p:cNvPr id="8" name="Picture 7">
            <a:extLst>
              <a:ext uri="{FF2B5EF4-FFF2-40B4-BE49-F238E27FC236}">
                <a16:creationId xmlns:a16="http://schemas.microsoft.com/office/drawing/2014/main" id="{47638629-59F3-410C-9005-B3D4D843966F}"/>
              </a:ext>
            </a:extLst>
          </p:cNvPr>
          <p:cNvPicPr>
            <a:picLocks noChangeAspect="1"/>
          </p:cNvPicPr>
          <p:nvPr/>
        </p:nvPicPr>
        <p:blipFill>
          <a:blip r:embed="rId2"/>
          <a:stretch>
            <a:fillRect/>
          </a:stretch>
        </p:blipFill>
        <p:spPr>
          <a:xfrm>
            <a:off x="1368274" y="1544948"/>
            <a:ext cx="6407451" cy="4474852"/>
          </a:xfrm>
          <a:prstGeom prst="rect">
            <a:avLst/>
          </a:prstGeom>
        </p:spPr>
      </p:pic>
    </p:spTree>
    <p:extLst>
      <p:ext uri="{BB962C8B-B14F-4D97-AF65-F5344CB8AC3E}">
        <p14:creationId xmlns:p14="http://schemas.microsoft.com/office/powerpoint/2010/main" val="192522526"/>
      </p:ext>
    </p:extLst>
  </p:cSld>
  <p:clrMapOvr>
    <a:masterClrMapping/>
  </p:clrMapOvr>
  <p:transition>
    <p:cover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F7964B8-082A-4F78-9251-7069D0BD0F30}" type="slidenum">
              <a:rPr kumimoji="0" lang="en-US" sz="1200" b="0" i="0" u="none" strike="noStrike" kern="1200" cap="none" spc="0" normalizeH="0" baseline="0" noProof="0" smtClean="0">
                <a:ln>
                  <a:noFill/>
                </a:ln>
                <a:solidFill>
                  <a:srgbClr val="01617A"/>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dirty="0">
              <a:ln>
                <a:noFill/>
              </a:ln>
              <a:solidFill>
                <a:srgbClr val="01617A"/>
              </a:solidFill>
              <a:effectLst/>
              <a:uLnTx/>
              <a:uFillTx/>
              <a:latin typeface="Arial" pitchFamily="34" charset="0"/>
              <a:ea typeface="+mn-ea"/>
              <a:cs typeface="+mn-cs"/>
            </a:endParaRPr>
          </a:p>
        </p:txBody>
      </p:sp>
      <p:sp>
        <p:nvSpPr>
          <p:cNvPr id="10" name="Text Placeholder 7"/>
          <p:cNvSpPr txBox="1">
            <a:spLocks/>
          </p:cNvSpPr>
          <p:nvPr/>
        </p:nvSpPr>
        <p:spPr>
          <a:xfrm>
            <a:off x="838200" y="1905000"/>
            <a:ext cx="7467600" cy="1524000"/>
          </a:xfrm>
          <a:prstGeom prst="rect">
            <a:avLst/>
          </a:prstGeom>
        </p:spPr>
        <p:txBody>
          <a:bodyPr anchor="b" anchorCtr="0"/>
          <a:lstStyle>
            <a:lvl1pPr marL="0" indent="0" algn="l" rtl="0" eaLnBrk="1" fontAlgn="base" hangingPunct="1">
              <a:spcBef>
                <a:spcPct val="0"/>
              </a:spcBef>
              <a:spcAft>
                <a:spcPct val="35000"/>
              </a:spcAft>
              <a:buClr>
                <a:srgbClr val="65B24A"/>
              </a:buClr>
              <a:buNone/>
              <a:defRPr sz="3600" b="1">
                <a:solidFill>
                  <a:srgbClr val="01617A"/>
                </a:solidFill>
                <a:latin typeface="+mn-lt"/>
                <a:ea typeface="+mn-ea"/>
                <a:cs typeface="+mn-cs"/>
              </a:defRPr>
            </a:lvl1pPr>
            <a:lvl2pPr marL="457200" indent="0" algn="l" rtl="0" eaLnBrk="1" fontAlgn="base" hangingPunct="1">
              <a:spcBef>
                <a:spcPct val="0"/>
              </a:spcBef>
              <a:spcAft>
                <a:spcPct val="20000"/>
              </a:spcAft>
              <a:buClr>
                <a:srgbClr val="65B24A"/>
              </a:buClr>
              <a:buNone/>
              <a:defRPr sz="4400" b="1">
                <a:solidFill>
                  <a:srgbClr val="01617A"/>
                </a:solidFill>
                <a:latin typeface="+mn-lt"/>
              </a:defRPr>
            </a:lvl2pPr>
            <a:lvl3pPr marL="914400" indent="0" algn="l" rtl="0" eaLnBrk="1" fontAlgn="base" hangingPunct="1">
              <a:spcBef>
                <a:spcPct val="0"/>
              </a:spcBef>
              <a:spcAft>
                <a:spcPct val="20000"/>
              </a:spcAft>
              <a:buClr>
                <a:srgbClr val="65B24A"/>
              </a:buClr>
              <a:buNone/>
              <a:defRPr sz="4400" b="1">
                <a:solidFill>
                  <a:srgbClr val="01617A"/>
                </a:solidFill>
                <a:latin typeface="+mn-lt"/>
              </a:defRPr>
            </a:lvl3pPr>
            <a:lvl4pPr marL="1371600" indent="0" algn="l" rtl="0" eaLnBrk="1" fontAlgn="base" hangingPunct="1">
              <a:spcBef>
                <a:spcPct val="0"/>
              </a:spcBef>
              <a:spcAft>
                <a:spcPct val="20000"/>
              </a:spcAft>
              <a:buClr>
                <a:srgbClr val="65B24A"/>
              </a:buClr>
              <a:buNone/>
              <a:defRPr sz="4400" b="1">
                <a:solidFill>
                  <a:srgbClr val="01617A"/>
                </a:solidFill>
                <a:latin typeface="+mn-lt"/>
              </a:defRPr>
            </a:lvl4pPr>
            <a:lvl5pPr marL="1828800" indent="0" algn="l" rtl="0" eaLnBrk="1" fontAlgn="base" hangingPunct="1">
              <a:spcBef>
                <a:spcPct val="20000"/>
              </a:spcBef>
              <a:spcAft>
                <a:spcPct val="0"/>
              </a:spcAft>
              <a:buClr>
                <a:srgbClr val="65B24A"/>
              </a:buClr>
              <a:buNone/>
              <a:defRPr sz="4400" b="1">
                <a:solidFill>
                  <a:srgbClr val="01617A"/>
                </a:solidFill>
                <a:latin typeface="+mn-lt"/>
              </a:defRPr>
            </a:lvl5pPr>
            <a:lvl6pPr marL="2514600" indent="-228600" algn="l" rtl="0" eaLnBrk="1" fontAlgn="base" hangingPunct="1">
              <a:spcBef>
                <a:spcPct val="20000"/>
              </a:spcBef>
              <a:spcAft>
                <a:spcPct val="0"/>
              </a:spcAft>
              <a:buClr>
                <a:srgbClr val="65B24A"/>
              </a:buClr>
              <a:buChar char="•"/>
              <a:defRPr sz="2400">
                <a:solidFill>
                  <a:srgbClr val="01617A"/>
                </a:solidFill>
                <a:latin typeface="+mn-lt"/>
              </a:defRPr>
            </a:lvl6pPr>
            <a:lvl7pPr marL="2971800" indent="-228600" algn="l" rtl="0" eaLnBrk="1" fontAlgn="base" hangingPunct="1">
              <a:spcBef>
                <a:spcPct val="20000"/>
              </a:spcBef>
              <a:spcAft>
                <a:spcPct val="0"/>
              </a:spcAft>
              <a:buClr>
                <a:srgbClr val="65B24A"/>
              </a:buClr>
              <a:buChar char="•"/>
              <a:defRPr sz="2400">
                <a:solidFill>
                  <a:srgbClr val="01617A"/>
                </a:solidFill>
                <a:latin typeface="+mn-lt"/>
              </a:defRPr>
            </a:lvl7pPr>
            <a:lvl8pPr marL="3429000" indent="-228600" algn="l" rtl="0" eaLnBrk="1" fontAlgn="base" hangingPunct="1">
              <a:spcBef>
                <a:spcPct val="20000"/>
              </a:spcBef>
              <a:spcAft>
                <a:spcPct val="0"/>
              </a:spcAft>
              <a:buClr>
                <a:srgbClr val="65B24A"/>
              </a:buClr>
              <a:buChar char="•"/>
              <a:defRPr sz="2400">
                <a:solidFill>
                  <a:srgbClr val="01617A"/>
                </a:solidFill>
                <a:latin typeface="+mn-lt"/>
              </a:defRPr>
            </a:lvl8pPr>
            <a:lvl9pPr marL="3886200" indent="-228600" algn="l" rtl="0" eaLnBrk="1" fontAlgn="base" hangingPunct="1">
              <a:spcBef>
                <a:spcPct val="20000"/>
              </a:spcBef>
              <a:spcAft>
                <a:spcPct val="0"/>
              </a:spcAft>
              <a:buClr>
                <a:srgbClr val="65B24A"/>
              </a:buClr>
              <a:buChar char="•"/>
              <a:defRPr sz="2400">
                <a:solidFill>
                  <a:srgbClr val="01617A"/>
                </a:solidFill>
                <a:latin typeface="+mn-lt"/>
              </a:defRPr>
            </a:lvl9pPr>
          </a:lstStyle>
          <a:p>
            <a:pPr marL="0" marR="0" lvl="0" indent="0" algn="l" defTabSz="914400" rtl="0" eaLnBrk="1" fontAlgn="base" latinLnBrk="0" hangingPunct="1">
              <a:lnSpc>
                <a:spcPct val="100000"/>
              </a:lnSpc>
              <a:spcBef>
                <a:spcPct val="0"/>
              </a:spcBef>
              <a:spcAft>
                <a:spcPct val="35000"/>
              </a:spcAft>
              <a:buClr>
                <a:srgbClr val="65B24A"/>
              </a:buClr>
              <a:buSzTx/>
              <a:buFontTx/>
              <a:buNone/>
              <a:tabLst/>
              <a:defRPr/>
            </a:pPr>
            <a:r>
              <a:rPr kumimoji="0" lang="en-US" sz="3600" b="1" i="0" u="none" strike="noStrike" kern="0" cap="none" spc="0" normalizeH="0" baseline="0" noProof="0" dirty="0">
                <a:ln>
                  <a:noFill/>
                </a:ln>
                <a:solidFill>
                  <a:srgbClr val="01617A"/>
                </a:solidFill>
                <a:effectLst/>
                <a:uLnTx/>
                <a:uFillTx/>
                <a:latin typeface="Arial"/>
                <a:ea typeface="+mn-ea"/>
                <a:cs typeface="+mn-cs"/>
              </a:rPr>
              <a:t>2018 Guidance</a:t>
            </a:r>
          </a:p>
        </p:txBody>
      </p:sp>
    </p:spTree>
    <p:extLst>
      <p:ext uri="{BB962C8B-B14F-4D97-AF65-F5344CB8AC3E}">
        <p14:creationId xmlns:p14="http://schemas.microsoft.com/office/powerpoint/2010/main" val="4270362228"/>
      </p:ext>
    </p:extLst>
  </p:cSld>
  <p:clrMapOvr>
    <a:masterClrMapping/>
  </p:clrMapOvr>
  <p:transition>
    <p:cover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502" y="304800"/>
            <a:ext cx="6936844" cy="805004"/>
          </a:xfrm>
        </p:spPr>
        <p:txBody>
          <a:bodyPr/>
          <a:lstStyle/>
          <a:p>
            <a:r>
              <a:rPr lang="en-US" sz="2400" dirty="0"/>
              <a:t>2018 Adjusted EBITDA Forecast: RUPS</a:t>
            </a:r>
            <a:br>
              <a:rPr lang="en-US" sz="2400" dirty="0"/>
            </a:br>
            <a:r>
              <a:rPr lang="en-US" sz="2400" dirty="0"/>
              <a:t>M&amp;A Driven Improvement</a:t>
            </a:r>
          </a:p>
        </p:txBody>
      </p:sp>
      <p:sp>
        <p:nvSpPr>
          <p:cNvPr id="4" name="Slide Number Placeholder 3"/>
          <p:cNvSpPr>
            <a:spLocks noGrp="1"/>
          </p:cNvSpPr>
          <p:nvPr>
            <p:ph type="sldNum" sz="quarter" idx="10"/>
          </p:nvPr>
        </p:nvSpPr>
        <p:spPr>
          <a:xfrm>
            <a:off x="6781800" y="6553200"/>
            <a:ext cx="1905000" cy="228600"/>
          </a:xfrm>
        </p:spPr>
        <p:txBody>
          <a:bodyPr/>
          <a:lstStyle/>
          <a:p>
            <a:fld id="{EA6F287D-17C0-4BA3-9574-C8304088024E}" type="slidenum">
              <a:rPr lang="en-US" smtClean="0">
                <a:solidFill>
                  <a:srgbClr val="006678"/>
                </a:solidFill>
              </a:rPr>
              <a:pPr/>
              <a:t>33</a:t>
            </a:fld>
            <a:endParaRPr lang="en-US" dirty="0">
              <a:solidFill>
                <a:srgbClr val="006678"/>
              </a:solidFill>
            </a:endParaRPr>
          </a:p>
        </p:txBody>
      </p:sp>
      <p:sp>
        <p:nvSpPr>
          <p:cNvPr id="7" name="Rectangle 3"/>
          <p:cNvSpPr>
            <a:spLocks noChangeArrowheads="1"/>
          </p:cNvSpPr>
          <p:nvPr/>
        </p:nvSpPr>
        <p:spPr bwMode="auto">
          <a:xfrm>
            <a:off x="368300" y="1316038"/>
            <a:ext cx="8194675" cy="304800"/>
          </a:xfrm>
          <a:prstGeom prst="rect">
            <a:avLst/>
          </a:prstGeom>
          <a:noFill/>
          <a:ln w="9525">
            <a:noFill/>
            <a:miter lim="800000"/>
            <a:headEnd/>
            <a:tailEnd/>
          </a:ln>
        </p:spPr>
        <p:txBody>
          <a:bodyPr/>
          <a:lstStyle/>
          <a:p>
            <a:pPr marL="292100" indent="-292100" algn="l">
              <a:spcBef>
                <a:spcPct val="10000"/>
              </a:spcBef>
              <a:spcAft>
                <a:spcPct val="10000"/>
              </a:spcAft>
              <a:buClr>
                <a:srgbClr val="006699"/>
              </a:buClr>
              <a:buSzPct val="115000"/>
              <a:buFont typeface="Wingdings" pitchFamily="2" charset="2"/>
              <a:buNone/>
              <a:tabLst>
                <a:tab pos="234950" algn="l"/>
              </a:tabLst>
            </a:pPr>
            <a:r>
              <a:rPr lang="en-US" sz="1000" dirty="0">
                <a:solidFill>
                  <a:prstClr val="black"/>
                </a:solidFill>
              </a:rPr>
              <a:t>($ in millions)</a:t>
            </a:r>
            <a:endParaRPr lang="en-US" sz="1400" dirty="0">
              <a:solidFill>
                <a:prstClr val="black"/>
              </a:solidFill>
            </a:endParaRPr>
          </a:p>
        </p:txBody>
      </p:sp>
      <p:pic>
        <p:nvPicPr>
          <p:cNvPr id="6" name="Picture 5">
            <a:extLst>
              <a:ext uri="{FF2B5EF4-FFF2-40B4-BE49-F238E27FC236}">
                <a16:creationId xmlns:a16="http://schemas.microsoft.com/office/drawing/2014/main" id="{4DB14DD0-F748-4A48-ACBE-F85D21C1F684}"/>
              </a:ext>
            </a:extLst>
          </p:cNvPr>
          <p:cNvPicPr>
            <a:picLocks noChangeAspect="1"/>
          </p:cNvPicPr>
          <p:nvPr/>
        </p:nvPicPr>
        <p:blipFill>
          <a:blip r:embed="rId2"/>
          <a:stretch>
            <a:fillRect/>
          </a:stretch>
        </p:blipFill>
        <p:spPr>
          <a:xfrm>
            <a:off x="1600200" y="1580532"/>
            <a:ext cx="5944845" cy="4363068"/>
          </a:xfrm>
          <a:prstGeom prst="rect">
            <a:avLst/>
          </a:prstGeom>
        </p:spPr>
      </p:pic>
    </p:spTree>
    <p:extLst>
      <p:ext uri="{BB962C8B-B14F-4D97-AF65-F5344CB8AC3E}">
        <p14:creationId xmlns:p14="http://schemas.microsoft.com/office/powerpoint/2010/main" val="3013403953"/>
      </p:ext>
    </p:extLst>
  </p:cSld>
  <p:clrMapOvr>
    <a:masterClrMapping/>
  </p:clrMapOvr>
  <p:transition>
    <p:cover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53254"/>
            <a:ext cx="6781800" cy="762001"/>
          </a:xfrm>
        </p:spPr>
        <p:txBody>
          <a:bodyPr/>
          <a:lstStyle/>
          <a:p>
            <a:r>
              <a:rPr lang="en-US" sz="2400" dirty="0"/>
              <a:t>2018 Adjusted EBITDA Forecast: PC</a:t>
            </a:r>
            <a:br>
              <a:rPr lang="en-US" sz="2400" dirty="0"/>
            </a:br>
            <a:r>
              <a:rPr lang="en-US" sz="2400" dirty="0"/>
              <a:t>Growth Offset by Raw Material Headwind</a:t>
            </a:r>
          </a:p>
        </p:txBody>
      </p:sp>
      <p:sp>
        <p:nvSpPr>
          <p:cNvPr id="4" name="Slide Number Placeholder 3"/>
          <p:cNvSpPr>
            <a:spLocks noGrp="1"/>
          </p:cNvSpPr>
          <p:nvPr>
            <p:ph type="sldNum" sz="quarter" idx="10"/>
          </p:nvPr>
        </p:nvSpPr>
        <p:spPr>
          <a:xfrm>
            <a:off x="6781800" y="6553200"/>
            <a:ext cx="1905000" cy="228600"/>
          </a:xfrm>
        </p:spPr>
        <p:txBody>
          <a:bodyPr/>
          <a:lstStyle/>
          <a:p>
            <a:fld id="{EA6F287D-17C0-4BA3-9574-C8304088024E}" type="slidenum">
              <a:rPr lang="en-US" smtClean="0">
                <a:solidFill>
                  <a:srgbClr val="006678"/>
                </a:solidFill>
              </a:rPr>
              <a:pPr/>
              <a:t>34</a:t>
            </a:fld>
            <a:endParaRPr lang="en-US" dirty="0">
              <a:solidFill>
                <a:srgbClr val="006678"/>
              </a:solidFill>
            </a:endParaRPr>
          </a:p>
        </p:txBody>
      </p:sp>
      <p:sp>
        <p:nvSpPr>
          <p:cNvPr id="7" name="Rectangle 3"/>
          <p:cNvSpPr>
            <a:spLocks noChangeArrowheads="1"/>
          </p:cNvSpPr>
          <p:nvPr/>
        </p:nvSpPr>
        <p:spPr bwMode="auto">
          <a:xfrm>
            <a:off x="368300" y="1316038"/>
            <a:ext cx="8194675" cy="304800"/>
          </a:xfrm>
          <a:prstGeom prst="rect">
            <a:avLst/>
          </a:prstGeom>
          <a:noFill/>
          <a:ln w="9525">
            <a:noFill/>
            <a:miter lim="800000"/>
            <a:headEnd/>
            <a:tailEnd/>
          </a:ln>
        </p:spPr>
        <p:txBody>
          <a:bodyPr/>
          <a:lstStyle/>
          <a:p>
            <a:pPr marL="292100" indent="-292100" algn="l">
              <a:spcBef>
                <a:spcPct val="10000"/>
              </a:spcBef>
              <a:spcAft>
                <a:spcPct val="10000"/>
              </a:spcAft>
              <a:buClr>
                <a:srgbClr val="006699"/>
              </a:buClr>
              <a:buSzPct val="115000"/>
              <a:buFont typeface="Wingdings" pitchFamily="2" charset="2"/>
              <a:buNone/>
              <a:tabLst>
                <a:tab pos="234950" algn="l"/>
              </a:tabLst>
            </a:pPr>
            <a:r>
              <a:rPr lang="en-US" sz="1000" dirty="0">
                <a:solidFill>
                  <a:prstClr val="black"/>
                </a:solidFill>
              </a:rPr>
              <a:t>($ in millions)</a:t>
            </a:r>
            <a:endParaRPr lang="en-US" sz="1400" dirty="0">
              <a:solidFill>
                <a:prstClr val="black"/>
              </a:solidFill>
            </a:endParaRPr>
          </a:p>
        </p:txBody>
      </p:sp>
      <p:pic>
        <p:nvPicPr>
          <p:cNvPr id="5" name="Picture 4">
            <a:extLst>
              <a:ext uri="{FF2B5EF4-FFF2-40B4-BE49-F238E27FC236}">
                <a16:creationId xmlns:a16="http://schemas.microsoft.com/office/drawing/2014/main" id="{DB1A72F8-A3A3-4A35-A659-602DF0CE056E}"/>
              </a:ext>
            </a:extLst>
          </p:cNvPr>
          <p:cNvPicPr>
            <a:picLocks noChangeAspect="1"/>
          </p:cNvPicPr>
          <p:nvPr/>
        </p:nvPicPr>
        <p:blipFill>
          <a:blip r:embed="rId2"/>
          <a:stretch>
            <a:fillRect/>
          </a:stretch>
        </p:blipFill>
        <p:spPr>
          <a:xfrm>
            <a:off x="1676400" y="1524000"/>
            <a:ext cx="5846313" cy="4508854"/>
          </a:xfrm>
          <a:prstGeom prst="rect">
            <a:avLst/>
          </a:prstGeom>
        </p:spPr>
      </p:pic>
    </p:spTree>
    <p:extLst>
      <p:ext uri="{BB962C8B-B14F-4D97-AF65-F5344CB8AC3E}">
        <p14:creationId xmlns:p14="http://schemas.microsoft.com/office/powerpoint/2010/main" val="4058570686"/>
      </p:ext>
    </p:extLst>
  </p:cSld>
  <p:clrMapOvr>
    <a:masterClrMapping/>
  </p:clrMapOvr>
  <p:transition>
    <p:cover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6781800" y="6553200"/>
            <a:ext cx="1905000" cy="228600"/>
          </a:xfrm>
        </p:spPr>
        <p:txBody>
          <a:bodyPr/>
          <a:lstStyle/>
          <a:p>
            <a:fld id="{EA6F287D-17C0-4BA3-9574-C8304088024E}" type="slidenum">
              <a:rPr lang="en-US" smtClean="0">
                <a:solidFill>
                  <a:srgbClr val="006678"/>
                </a:solidFill>
              </a:rPr>
              <a:pPr/>
              <a:t>35</a:t>
            </a:fld>
            <a:endParaRPr lang="en-US" dirty="0">
              <a:solidFill>
                <a:srgbClr val="006678"/>
              </a:solidFill>
            </a:endParaRPr>
          </a:p>
        </p:txBody>
      </p:sp>
      <p:sp>
        <p:nvSpPr>
          <p:cNvPr id="6" name="Rectangle 3"/>
          <p:cNvSpPr>
            <a:spLocks noChangeArrowheads="1"/>
          </p:cNvSpPr>
          <p:nvPr/>
        </p:nvSpPr>
        <p:spPr bwMode="auto">
          <a:xfrm>
            <a:off x="368300" y="1316038"/>
            <a:ext cx="8194675" cy="304800"/>
          </a:xfrm>
          <a:prstGeom prst="rect">
            <a:avLst/>
          </a:prstGeom>
          <a:noFill/>
          <a:ln w="9525">
            <a:noFill/>
            <a:miter lim="800000"/>
            <a:headEnd/>
            <a:tailEnd/>
          </a:ln>
        </p:spPr>
        <p:txBody>
          <a:bodyPr/>
          <a:lstStyle/>
          <a:p>
            <a:pPr marL="292100" indent="-292100" algn="l">
              <a:spcBef>
                <a:spcPct val="10000"/>
              </a:spcBef>
              <a:spcAft>
                <a:spcPct val="10000"/>
              </a:spcAft>
              <a:buClr>
                <a:srgbClr val="006699"/>
              </a:buClr>
              <a:buSzPct val="115000"/>
              <a:buFont typeface="Wingdings" pitchFamily="2" charset="2"/>
              <a:buNone/>
              <a:tabLst>
                <a:tab pos="234950" algn="l"/>
              </a:tabLst>
            </a:pPr>
            <a:r>
              <a:rPr lang="en-US" sz="1000" dirty="0">
                <a:solidFill>
                  <a:prstClr val="black"/>
                </a:solidFill>
              </a:rPr>
              <a:t>($ in millions)</a:t>
            </a:r>
            <a:endParaRPr lang="en-US" sz="1400" dirty="0">
              <a:solidFill>
                <a:prstClr val="black"/>
              </a:solidFill>
            </a:endParaRPr>
          </a:p>
        </p:txBody>
      </p:sp>
      <p:sp>
        <p:nvSpPr>
          <p:cNvPr id="3" name="Title 2"/>
          <p:cNvSpPr>
            <a:spLocks noGrp="1"/>
          </p:cNvSpPr>
          <p:nvPr>
            <p:ph type="title"/>
          </p:nvPr>
        </p:nvSpPr>
        <p:spPr>
          <a:xfrm>
            <a:off x="316870" y="310458"/>
            <a:ext cx="6845930" cy="809625"/>
          </a:xfrm>
        </p:spPr>
        <p:txBody>
          <a:bodyPr/>
          <a:lstStyle/>
          <a:p>
            <a:r>
              <a:rPr lang="en-US" sz="2350" dirty="0"/>
              <a:t>2018 Adjusted EBITDA Forecast: CMC</a:t>
            </a:r>
            <a:br>
              <a:rPr lang="en-US" sz="2350" dirty="0"/>
            </a:br>
            <a:r>
              <a:rPr lang="en-US" sz="2350" dirty="0"/>
              <a:t>Improved Profitability Globally</a:t>
            </a:r>
          </a:p>
        </p:txBody>
      </p:sp>
      <p:pic>
        <p:nvPicPr>
          <p:cNvPr id="5" name="Picture 4">
            <a:extLst>
              <a:ext uri="{FF2B5EF4-FFF2-40B4-BE49-F238E27FC236}">
                <a16:creationId xmlns:a16="http://schemas.microsoft.com/office/drawing/2014/main" id="{ED27E4FE-B935-4DCF-9E61-614BA9FFA7B5}"/>
              </a:ext>
            </a:extLst>
          </p:cNvPr>
          <p:cNvPicPr>
            <a:picLocks noChangeAspect="1"/>
          </p:cNvPicPr>
          <p:nvPr/>
        </p:nvPicPr>
        <p:blipFill>
          <a:blip r:embed="rId2"/>
          <a:stretch>
            <a:fillRect/>
          </a:stretch>
        </p:blipFill>
        <p:spPr>
          <a:xfrm>
            <a:off x="1612962" y="1524000"/>
            <a:ext cx="5930838" cy="4371582"/>
          </a:xfrm>
          <a:prstGeom prst="rect">
            <a:avLst/>
          </a:prstGeom>
        </p:spPr>
      </p:pic>
    </p:spTree>
    <p:extLst>
      <p:ext uri="{BB962C8B-B14F-4D97-AF65-F5344CB8AC3E}">
        <p14:creationId xmlns:p14="http://schemas.microsoft.com/office/powerpoint/2010/main" val="935301010"/>
      </p:ext>
    </p:extLst>
  </p:cSld>
  <p:clrMapOvr>
    <a:masterClrMapping/>
  </p:clrMapOvr>
  <p:transition>
    <p:cover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863" y="350980"/>
            <a:ext cx="7073526" cy="698500"/>
          </a:xfrm>
        </p:spPr>
        <p:txBody>
          <a:bodyPr/>
          <a:lstStyle/>
          <a:p>
            <a:r>
              <a:rPr lang="en-US" sz="2400" dirty="0"/>
              <a:t>2018 Sales Forecast of ~$1.8B;</a:t>
            </a:r>
            <a:br>
              <a:rPr lang="en-US" sz="2400" dirty="0"/>
            </a:br>
            <a:r>
              <a:rPr lang="en-US" sz="2400" dirty="0"/>
              <a:t>CMC Sales Growth &amp; RUPS Acquisitions</a:t>
            </a:r>
          </a:p>
        </p:txBody>
      </p:sp>
      <p:sp>
        <p:nvSpPr>
          <p:cNvPr id="4" name="Slide Number Placeholder 3"/>
          <p:cNvSpPr>
            <a:spLocks noGrp="1"/>
          </p:cNvSpPr>
          <p:nvPr>
            <p:ph type="sldNum" sz="quarter" idx="10"/>
          </p:nvPr>
        </p:nvSpPr>
        <p:spPr>
          <a:xfrm>
            <a:off x="6781800" y="6553200"/>
            <a:ext cx="1905000" cy="228600"/>
          </a:xfrm>
        </p:spPr>
        <p:txBody>
          <a:bodyPr/>
          <a:lstStyle/>
          <a:p>
            <a:fld id="{EA6F287D-17C0-4BA3-9574-C8304088024E}" type="slidenum">
              <a:rPr lang="en-US" smtClean="0">
                <a:solidFill>
                  <a:srgbClr val="006678"/>
                </a:solidFill>
              </a:rPr>
              <a:pPr/>
              <a:t>36</a:t>
            </a:fld>
            <a:endParaRPr lang="en-US" dirty="0">
              <a:solidFill>
                <a:srgbClr val="006678"/>
              </a:solidFill>
            </a:endParaRPr>
          </a:p>
        </p:txBody>
      </p:sp>
      <p:sp>
        <p:nvSpPr>
          <p:cNvPr id="6" name="Rectangle 3"/>
          <p:cNvSpPr>
            <a:spLocks noChangeArrowheads="1"/>
          </p:cNvSpPr>
          <p:nvPr/>
        </p:nvSpPr>
        <p:spPr bwMode="auto">
          <a:xfrm>
            <a:off x="368300" y="1316038"/>
            <a:ext cx="8194675" cy="304800"/>
          </a:xfrm>
          <a:prstGeom prst="rect">
            <a:avLst/>
          </a:prstGeom>
          <a:noFill/>
          <a:ln w="9525">
            <a:noFill/>
            <a:miter lim="800000"/>
            <a:headEnd/>
            <a:tailEnd/>
          </a:ln>
        </p:spPr>
        <p:txBody>
          <a:bodyPr/>
          <a:lstStyle/>
          <a:p>
            <a:pPr marL="292100" indent="-292100" algn="l">
              <a:spcBef>
                <a:spcPct val="10000"/>
              </a:spcBef>
              <a:spcAft>
                <a:spcPct val="10000"/>
              </a:spcAft>
              <a:buClr>
                <a:srgbClr val="006699"/>
              </a:buClr>
              <a:buSzPct val="115000"/>
              <a:buFont typeface="Wingdings" pitchFamily="2" charset="2"/>
              <a:buNone/>
              <a:tabLst>
                <a:tab pos="234950" algn="l"/>
              </a:tabLst>
            </a:pPr>
            <a:r>
              <a:rPr lang="en-US" sz="1000" dirty="0">
                <a:solidFill>
                  <a:prstClr val="black"/>
                </a:solidFill>
              </a:rPr>
              <a:t>($ in millions)</a:t>
            </a:r>
            <a:endParaRPr lang="en-US" sz="1400" dirty="0">
              <a:solidFill>
                <a:prstClr val="black"/>
              </a:solidFill>
            </a:endParaRPr>
          </a:p>
        </p:txBody>
      </p:sp>
      <p:pic>
        <p:nvPicPr>
          <p:cNvPr id="8" name="Picture 7">
            <a:extLst>
              <a:ext uri="{FF2B5EF4-FFF2-40B4-BE49-F238E27FC236}">
                <a16:creationId xmlns:a16="http://schemas.microsoft.com/office/drawing/2014/main" id="{804A0DF0-2289-4531-8936-0E5B99609A7A}"/>
              </a:ext>
            </a:extLst>
          </p:cNvPr>
          <p:cNvPicPr>
            <a:picLocks noChangeAspect="1"/>
          </p:cNvPicPr>
          <p:nvPr/>
        </p:nvPicPr>
        <p:blipFill>
          <a:blip r:embed="rId3"/>
          <a:stretch>
            <a:fillRect/>
          </a:stretch>
        </p:blipFill>
        <p:spPr>
          <a:xfrm>
            <a:off x="1468906" y="1604514"/>
            <a:ext cx="6303494" cy="4327498"/>
          </a:xfrm>
          <a:prstGeom prst="rect">
            <a:avLst/>
          </a:prstGeom>
        </p:spPr>
      </p:pic>
    </p:spTree>
    <p:extLst>
      <p:ext uri="{BB962C8B-B14F-4D97-AF65-F5344CB8AC3E}">
        <p14:creationId xmlns:p14="http://schemas.microsoft.com/office/powerpoint/2010/main" val="3000950771"/>
      </p:ext>
    </p:extLst>
  </p:cSld>
  <p:clrMapOvr>
    <a:masterClrMapping/>
  </p:clrMapOvr>
  <p:transition>
    <p:cover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33375"/>
            <a:ext cx="6858000" cy="809625"/>
          </a:xfrm>
        </p:spPr>
        <p:txBody>
          <a:bodyPr/>
          <a:lstStyle/>
          <a:p>
            <a:r>
              <a:rPr lang="en-US" sz="2400" dirty="0"/>
              <a:t>2018 Adjusted EBITDA Forecast:</a:t>
            </a:r>
            <a:br>
              <a:rPr lang="en-US" sz="2400" dirty="0"/>
            </a:br>
            <a:r>
              <a:rPr lang="en-US" sz="2400" dirty="0"/>
              <a:t>CMC &amp; Acquisitions Drive Higher Profitability</a:t>
            </a:r>
          </a:p>
        </p:txBody>
      </p:sp>
      <p:sp>
        <p:nvSpPr>
          <p:cNvPr id="4" name="Slide Number Placeholder 3"/>
          <p:cNvSpPr>
            <a:spLocks noGrp="1"/>
          </p:cNvSpPr>
          <p:nvPr>
            <p:ph type="sldNum" sz="quarter" idx="10"/>
          </p:nvPr>
        </p:nvSpPr>
        <p:spPr>
          <a:xfrm>
            <a:off x="6781800" y="6553200"/>
            <a:ext cx="1905000" cy="228600"/>
          </a:xfrm>
        </p:spPr>
        <p:txBody>
          <a:bodyPr/>
          <a:lstStyle/>
          <a:p>
            <a:fld id="{EA6F287D-17C0-4BA3-9574-C8304088024E}" type="slidenum">
              <a:rPr lang="en-US" smtClean="0">
                <a:solidFill>
                  <a:srgbClr val="006678"/>
                </a:solidFill>
              </a:rPr>
              <a:pPr/>
              <a:t>37</a:t>
            </a:fld>
            <a:endParaRPr lang="en-US" dirty="0">
              <a:solidFill>
                <a:srgbClr val="006678"/>
              </a:solidFill>
            </a:endParaRPr>
          </a:p>
        </p:txBody>
      </p:sp>
      <p:sp>
        <p:nvSpPr>
          <p:cNvPr id="7" name="Rectangle 3"/>
          <p:cNvSpPr>
            <a:spLocks noChangeArrowheads="1"/>
          </p:cNvSpPr>
          <p:nvPr/>
        </p:nvSpPr>
        <p:spPr bwMode="auto">
          <a:xfrm>
            <a:off x="368300" y="1316038"/>
            <a:ext cx="8194675" cy="304800"/>
          </a:xfrm>
          <a:prstGeom prst="rect">
            <a:avLst/>
          </a:prstGeom>
          <a:noFill/>
          <a:ln w="9525">
            <a:noFill/>
            <a:miter lim="800000"/>
            <a:headEnd/>
            <a:tailEnd/>
          </a:ln>
        </p:spPr>
        <p:txBody>
          <a:bodyPr/>
          <a:lstStyle/>
          <a:p>
            <a:pPr marL="292100" indent="-292100" algn="l">
              <a:spcBef>
                <a:spcPct val="10000"/>
              </a:spcBef>
              <a:spcAft>
                <a:spcPct val="10000"/>
              </a:spcAft>
              <a:buClr>
                <a:srgbClr val="006699"/>
              </a:buClr>
              <a:buSzPct val="115000"/>
              <a:buFont typeface="Wingdings" pitchFamily="2" charset="2"/>
              <a:buNone/>
              <a:tabLst>
                <a:tab pos="234950" algn="l"/>
              </a:tabLst>
            </a:pPr>
            <a:r>
              <a:rPr lang="en-US" sz="1000" dirty="0">
                <a:solidFill>
                  <a:prstClr val="black"/>
                </a:solidFill>
              </a:rPr>
              <a:t>($ in millions)</a:t>
            </a:r>
            <a:endParaRPr lang="en-US" sz="1400" dirty="0">
              <a:solidFill>
                <a:prstClr val="black"/>
              </a:solidFill>
            </a:endParaRPr>
          </a:p>
        </p:txBody>
      </p:sp>
      <p:pic>
        <p:nvPicPr>
          <p:cNvPr id="5" name="Picture 4">
            <a:extLst>
              <a:ext uri="{FF2B5EF4-FFF2-40B4-BE49-F238E27FC236}">
                <a16:creationId xmlns:a16="http://schemas.microsoft.com/office/drawing/2014/main" id="{89673732-EE83-4243-A718-BE481D4A8AF9}"/>
              </a:ext>
            </a:extLst>
          </p:cNvPr>
          <p:cNvPicPr>
            <a:picLocks noChangeAspect="1"/>
          </p:cNvPicPr>
          <p:nvPr/>
        </p:nvPicPr>
        <p:blipFill>
          <a:blip r:embed="rId2"/>
          <a:stretch>
            <a:fillRect/>
          </a:stretch>
        </p:blipFill>
        <p:spPr>
          <a:xfrm>
            <a:off x="1371322" y="1600200"/>
            <a:ext cx="6401355" cy="4389500"/>
          </a:xfrm>
          <a:prstGeom prst="rect">
            <a:avLst/>
          </a:prstGeom>
        </p:spPr>
      </p:pic>
    </p:spTree>
    <p:extLst>
      <p:ext uri="{BB962C8B-B14F-4D97-AF65-F5344CB8AC3E}">
        <p14:creationId xmlns:p14="http://schemas.microsoft.com/office/powerpoint/2010/main" val="3956828586"/>
      </p:ext>
    </p:extLst>
  </p:cSld>
  <p:clrMapOvr>
    <a:masterClrMapping/>
  </p:clrMapOvr>
  <p:transition>
    <p:cover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a:xfrm>
            <a:off x="457200" y="381000"/>
            <a:ext cx="6026628" cy="743779"/>
          </a:xfrm>
        </p:spPr>
        <p:txBody>
          <a:bodyPr/>
          <a:lstStyle/>
          <a:p>
            <a:r>
              <a:rPr lang="en-US" sz="2600" dirty="0"/>
              <a:t>Non-GAAP Measures and </a:t>
            </a:r>
            <a:r>
              <a:rPr lang="en-US" sz="2600" dirty="0">
                <a:solidFill>
                  <a:schemeClr val="tx1"/>
                </a:solidFill>
              </a:rPr>
              <a:t>Guidance</a:t>
            </a:r>
          </a:p>
        </p:txBody>
      </p:sp>
      <p:sp>
        <p:nvSpPr>
          <p:cNvPr id="15366" name="Text Box 5"/>
          <p:cNvSpPr txBox="1">
            <a:spLocks noChangeArrowheads="1"/>
          </p:cNvSpPr>
          <p:nvPr>
            <p:custDataLst>
              <p:tags r:id="rId1"/>
            </p:custDataLst>
          </p:nvPr>
        </p:nvSpPr>
        <p:spPr bwMode="auto">
          <a:xfrm>
            <a:off x="901460" y="1263134"/>
            <a:ext cx="7328140" cy="4893647"/>
          </a:xfrm>
          <a:prstGeom prst="rect">
            <a:avLst/>
          </a:prstGeom>
          <a:noFill/>
          <a:ln w="12700">
            <a:noFill/>
            <a:miter lim="800000"/>
            <a:headEnd/>
            <a:tailEnd/>
          </a:ln>
        </p:spPr>
        <p:txBody>
          <a:bodyPr wrap="square" lIns="0" tIns="0" rIns="0" bIns="0" anchor="b">
            <a:spAutoFit/>
          </a:bodyPr>
          <a:lstStyle/>
          <a:p>
            <a:pPr algn="just">
              <a:spcAft>
                <a:spcPts val="1200"/>
              </a:spcAft>
            </a:pPr>
            <a:r>
              <a:rPr lang="en-US" sz="1200" i="1" dirty="0">
                <a:latin typeface="+mn-lt"/>
              </a:rPr>
              <a:t>This presentation includes unaudited “non-GAAP financial measures” as defined in Regulation G under the Securities Exchange Act of 1934, including adjusted EBITDA.  </a:t>
            </a:r>
            <a:r>
              <a:rPr lang="en-US" altLang="ja-JP" sz="1200" i="1" dirty="0">
                <a:latin typeface="+mn-lt"/>
                <a:ea typeface="MS PGothic" pitchFamily="34" charset="-128"/>
              </a:rPr>
              <a:t>Koppers believes that </a:t>
            </a:r>
            <a:r>
              <a:rPr lang="en-US" sz="1200" i="1" dirty="0">
                <a:latin typeface="+mn-lt"/>
              </a:rPr>
              <a:t>the presentation of non-GAAP financial measures such as </a:t>
            </a:r>
            <a:r>
              <a:rPr lang="en-US" altLang="ja-JP" sz="1200" i="1" dirty="0">
                <a:latin typeface="+mn-lt"/>
                <a:ea typeface="MS PGothic" pitchFamily="34" charset="-128"/>
              </a:rPr>
              <a:t>adjusted EBITDA provide information useful to investors in understanding the underlying operational performance of the company, its business and performance trends and facilitates comparisons between periods and with other corporations in similar industries. The exclusion of certain items permits evaluation and a comparison of results for ongoing business operations, and it is on this basis that Koppers management internally assesses the company's performance.  </a:t>
            </a:r>
            <a:r>
              <a:rPr lang="en-US" sz="1200" i="1" dirty="0">
                <a:latin typeface="+mn-lt"/>
              </a:rPr>
              <a:t>In addition, the Board of Directors and executive management team use adjusted EBITDA as performance measures under the company’s annual incentive plans.</a:t>
            </a:r>
          </a:p>
          <a:p>
            <a:pPr algn="just">
              <a:spcAft>
                <a:spcPts val="1200"/>
              </a:spcAft>
            </a:pPr>
            <a:r>
              <a:rPr lang="en-US" sz="1200" i="1" dirty="0">
                <a:latin typeface="+mn-lt"/>
              </a:rPr>
              <a:t>Although Koppers believes that these non-GAAP financial measures enhance investors’ understanding of its business and performance, these non-GAAP financial measures should not be considered an alternative to GAAP basis financial measures and should be read in conjunction with the relevant GAAP financial measure. Other companies in a similar industry may define or calculate these measures differently than the company, limiting their usefulness as comparative measures. Because of these limitations, these non-GAAP financial measures should not be considered in isolation from, or as substitutes for performance measures calculated in accordance with GAAP.</a:t>
            </a:r>
          </a:p>
          <a:p>
            <a:pPr algn="just">
              <a:spcAft>
                <a:spcPts val="1200"/>
              </a:spcAft>
            </a:pPr>
            <a:r>
              <a:rPr lang="en-US" sz="1200" i="1" dirty="0">
                <a:latin typeface="+mn-lt"/>
              </a:rPr>
              <a:t>For the company’s guidance, adjusted EBITDA, adjusted EBITDA margin and adjusted EPS excludes restructuring, impairment, non-cash LIFO charges, acquisition-related costs, and non-cash mark-to-market commodity hedging.  The forecasted amounts for these items cannot be reasonably estimated due to their nature, but may be significant.  </a:t>
            </a:r>
            <a:r>
              <a:rPr lang="en-US" sz="1200" i="1" dirty="0">
                <a:latin typeface="+mn-lt"/>
                <a:ea typeface="Calibri" panose="020F0502020204030204" pitchFamily="34" charset="0"/>
                <a:cs typeface="Times New Roman" panose="02020603050405020304" pitchFamily="18" charset="0"/>
              </a:rPr>
              <a:t>For that reason, the company is unable to provide GAAP earnings estimates at this time.  Final results could also be affected by various other factors that management is unaware of at this time.</a:t>
            </a:r>
          </a:p>
          <a:p>
            <a:pPr algn="just">
              <a:spcAft>
                <a:spcPts val="1200"/>
              </a:spcAft>
            </a:pPr>
            <a:r>
              <a:rPr lang="en-US" sz="1200" i="1" dirty="0">
                <a:latin typeface="+mn-lt"/>
              </a:rPr>
              <a:t>References to historical EBITDA herein means adjusted EBITDA, for which the company has provided calculations and reconciliations in the Appendix.</a:t>
            </a:r>
          </a:p>
        </p:txBody>
      </p:sp>
      <p:sp>
        <p:nvSpPr>
          <p:cNvPr id="5" name="Slide Number Placeholder 5"/>
          <p:cNvSpPr txBox="1">
            <a:spLocks/>
          </p:cNvSpPr>
          <p:nvPr/>
        </p:nvSpPr>
        <p:spPr>
          <a:xfrm>
            <a:off x="6858000" y="6553200"/>
            <a:ext cx="1905000" cy="2286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7D8342-787A-4A13-AB87-D493EF08976E}" type="slidenum">
              <a:rPr kumimoji="0" lang="en-US" sz="1200" i="0" u="none" strike="noStrike" kern="1200" cap="none" spc="0" normalizeH="0" baseline="0" noProof="0" smtClean="0">
                <a:ln>
                  <a:noFill/>
                </a:ln>
                <a:solidFill>
                  <a:srgbClr val="00708B"/>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38</a:t>
            </a:fld>
            <a:endParaRPr kumimoji="0" lang="en-US" sz="1200" i="0" u="none" strike="noStrike" kern="1200" cap="none" spc="0" normalizeH="0" baseline="0" noProof="0" dirty="0">
              <a:ln>
                <a:noFill/>
              </a:ln>
              <a:solidFill>
                <a:srgbClr val="00708B"/>
              </a:solidFill>
              <a:effectLst/>
              <a:uLnTx/>
              <a:uFillTx/>
              <a:latin typeface="Arial" charset="0"/>
              <a:ea typeface="+mn-ea"/>
              <a:cs typeface="+mn-cs"/>
            </a:endParaRPr>
          </a:p>
        </p:txBody>
      </p:sp>
    </p:spTree>
    <p:extLst>
      <p:ext uri="{BB962C8B-B14F-4D97-AF65-F5344CB8AC3E}">
        <p14:creationId xmlns:p14="http://schemas.microsoft.com/office/powerpoint/2010/main" val="52398869"/>
      </p:ext>
    </p:extLst>
  </p:cSld>
  <p:clrMapOvr>
    <a:masterClrMapping/>
  </p:clrMapOvr>
  <p:transition>
    <p:cover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6859588" y="6477000"/>
            <a:ext cx="1905000" cy="2286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7D8342-787A-4A13-AB87-D493EF08976E}" type="slidenum">
              <a:rPr kumimoji="0" lang="en-US" sz="1200" b="0" i="0" u="none" strike="noStrike" kern="1200" cap="none" spc="0" normalizeH="0" baseline="0" noProof="0" smtClean="0">
                <a:ln>
                  <a:noFill/>
                </a:ln>
                <a:solidFill>
                  <a:srgbClr val="00708B"/>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rgbClr val="00708B"/>
              </a:solidFill>
              <a:effectLst/>
              <a:uLnTx/>
              <a:uFillTx/>
              <a:latin typeface="Arial" charset="0"/>
              <a:ea typeface="+mn-ea"/>
              <a:cs typeface="+mn-cs"/>
            </a:endParaRPr>
          </a:p>
        </p:txBody>
      </p:sp>
      <p:sp>
        <p:nvSpPr>
          <p:cNvPr id="8" name="MASTER_ITEMTitle"/>
          <p:cNvSpPr>
            <a:spLocks noGrp="1" noChangeArrowheads="1"/>
          </p:cNvSpPr>
          <p:nvPr>
            <p:ph type="title"/>
            <p:custDataLst>
              <p:tags r:id="rId1"/>
            </p:custDataLst>
          </p:nvPr>
        </p:nvSpPr>
        <p:spPr>
          <a:xfrm>
            <a:off x="381000" y="322898"/>
            <a:ext cx="6478588" cy="809625"/>
          </a:xfrm>
        </p:spPr>
        <p:txBody>
          <a:bodyPr/>
          <a:lstStyle/>
          <a:p>
            <a:pPr lvl="0" eaLnBrk="0" hangingPunct="0"/>
            <a:r>
              <a:rPr lang="en-US" alt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Unaudited Segment Information</a:t>
            </a:r>
            <a:endParaRPr lang="en-US" altLang="en-US" sz="2400" b="0" dirty="0">
              <a:solidFill>
                <a:schemeClr val="tx1"/>
              </a:solidFill>
              <a:ea typeface="Times New Roman" panose="02020603050405020304" pitchFamily="18" charset="0"/>
            </a:endParaRPr>
          </a:p>
        </p:txBody>
      </p:sp>
      <p:pic>
        <p:nvPicPr>
          <p:cNvPr id="2" name="Picture 1">
            <a:extLst>
              <a:ext uri="{FF2B5EF4-FFF2-40B4-BE49-F238E27FC236}">
                <a16:creationId xmlns:a16="http://schemas.microsoft.com/office/drawing/2014/main" id="{3ED2C5C8-0E9B-4054-98AE-C9830D069EC0}"/>
              </a:ext>
            </a:extLst>
          </p:cNvPr>
          <p:cNvPicPr>
            <a:picLocks noChangeAspect="1"/>
          </p:cNvPicPr>
          <p:nvPr/>
        </p:nvPicPr>
        <p:blipFill>
          <a:blip r:embed="rId4"/>
          <a:stretch>
            <a:fillRect/>
          </a:stretch>
        </p:blipFill>
        <p:spPr>
          <a:xfrm>
            <a:off x="1676400" y="1320377"/>
            <a:ext cx="5791200" cy="5015214"/>
          </a:xfrm>
          <a:prstGeom prst="rect">
            <a:avLst/>
          </a:prstGeom>
        </p:spPr>
      </p:pic>
    </p:spTree>
    <p:extLst>
      <p:ext uri="{BB962C8B-B14F-4D97-AF65-F5344CB8AC3E}">
        <p14:creationId xmlns:p14="http://schemas.microsoft.com/office/powerpoint/2010/main" val="1233772884"/>
      </p:ext>
    </p:extLst>
  </p:cSld>
  <p:clrMapOvr>
    <a:masterClrMapping/>
  </p:clrMapOvr>
  <p:transition>
    <p:cover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F6E10-6DDC-4F39-B1AE-A007362D214E}"/>
              </a:ext>
            </a:extLst>
          </p:cNvPr>
          <p:cNvSpPr>
            <a:spLocks noGrp="1"/>
          </p:cNvSpPr>
          <p:nvPr>
            <p:ph type="title"/>
          </p:nvPr>
        </p:nvSpPr>
        <p:spPr/>
        <p:txBody>
          <a:bodyPr/>
          <a:lstStyle/>
          <a:p>
            <a:r>
              <a:rPr lang="en-US" dirty="0"/>
              <a:t>Forward Looking Statement</a:t>
            </a:r>
          </a:p>
        </p:txBody>
      </p:sp>
      <p:sp>
        <p:nvSpPr>
          <p:cNvPr id="3" name="Content Placeholder 2">
            <a:extLst>
              <a:ext uri="{FF2B5EF4-FFF2-40B4-BE49-F238E27FC236}">
                <a16:creationId xmlns:a16="http://schemas.microsoft.com/office/drawing/2014/main" id="{1A175FD1-0064-472E-805C-46EA3AFEF4A0}"/>
              </a:ext>
            </a:extLst>
          </p:cNvPr>
          <p:cNvSpPr>
            <a:spLocks noGrp="1"/>
          </p:cNvSpPr>
          <p:nvPr>
            <p:ph idx="1"/>
          </p:nvPr>
        </p:nvSpPr>
        <p:spPr/>
        <p:txBody>
          <a:bodyPr/>
          <a:lstStyle/>
          <a:p>
            <a:pPr marL="0">
              <a:buNone/>
            </a:pPr>
            <a:r>
              <a:rPr lang="en-US" sz="1200" dirty="0"/>
              <a:t>Certain statements in this presentation are "forward-looking statements" within the meaning of the Private Securities Litigation Reform Act of 1995 and may include, but are not limited to, statements about sales levels, acquisitions, restructuring, profitability and anticipated synergies, expenses and cash outflows. All forward-looking statements involve risks and uncertainties. All statements contained herein that are not clearly historical in nature are forward-looking, and words such as "believe," "anticipate," "expect," "estimate," "may," "will," "should," "continue," "plans,“ “potential,” "intends," "likely," or other similar words or phrases are generally intended to identify forward-looking statements. Any forward-looking statement contained herein, in press releases, written statements or documents filed with the Securities and Exchange Commission, or in Koppers communications with and discussions with investors and analysts in the normal course of business through meetings, phone calls and conference calls, regarding expectations with respect to sales, earnings, cash flows, operating efficiencies, restructurings, the benefits of acquisitions and divestitures or other matters as well as financings and debt reduction, are subject to known and unknown risks, uncertainties and contingencies. Many of these risks, uncertainties and contingencies are beyond our control, and may cause actual results, performance or achievements to differ materially from anticipated results, performance or achievements. Factors that might affect such forward-looking statements, include, among other things, the impact of changes in commodity prices, such as oil and copper, on product margins; general economic and business conditions; potential difficulties in protecting our intellectual property; the ratings on our debt and our ability to repay or refinance outstanding indebtedness; our ability to operate within the limitations of our debt covenants; potential impairment of our goodwill and/or long-lived assets; demand for Koppers goods and services; competitive conditions; interest rate and foreign currency rate fluctuations; availability of key raw materials and unfavorable resolution of claims against us, as well as those discussed more fully elsewhere in this release and in documents filed with the Securities and Exchange Commission by Koppers, particularly our latest annual report on Form 10-K and subsequent filings. Any forward-looking statements in this presentation speak only as of the date of this presentation, and we undertake no obligation to update any forward-looking statement to reflect events or circumstances after that date or to reflect the occurrence of unanticipated events.</a:t>
            </a:r>
          </a:p>
          <a:p>
            <a:pPr marL="0">
              <a:buNone/>
            </a:pPr>
            <a:r>
              <a:rPr lang="en-US" sz="1200" i="1" dirty="0"/>
              <a:t>Note: There are non-GAAP amounts in this presentation for which reconciliations to GAAP are provided in the company’s quarterly financial news releases, which are posted to our website at </a:t>
            </a:r>
            <a:r>
              <a:rPr lang="en-US" sz="1200" i="1" dirty="0">
                <a:hlinkClick r:id="rId2"/>
              </a:rPr>
              <a:t>www.koppers.com</a:t>
            </a:r>
            <a:r>
              <a:rPr lang="en-US" sz="1200" i="1" dirty="0"/>
              <a:t>.  To access the reconciliations, go to the company’s homepage, select “Investor Relations” and then “News Releases”.</a:t>
            </a:r>
          </a:p>
          <a:p>
            <a:endParaRPr lang="en-US" dirty="0"/>
          </a:p>
        </p:txBody>
      </p:sp>
      <p:sp>
        <p:nvSpPr>
          <p:cNvPr id="7" name="Slide Number Placeholder 6"/>
          <p:cNvSpPr>
            <a:spLocks noGrp="1"/>
          </p:cNvSpPr>
          <p:nvPr>
            <p:ph type="sldNum" sz="quarter" idx="10"/>
          </p:nvPr>
        </p:nvSpPr>
        <p:spPr/>
        <p:txBody>
          <a:bodyPr/>
          <a:lstStyle/>
          <a:p>
            <a:pPr>
              <a:defRPr/>
            </a:pPr>
            <a:fld id="{5F7964B8-082A-4F78-9251-7069D0BD0F30}" type="slidenum">
              <a:rPr lang="en-US" smtClean="0"/>
              <a:pPr>
                <a:defRPr/>
              </a:pPr>
              <a:t>4</a:t>
            </a:fld>
            <a:endParaRPr lang="en-US" dirty="0"/>
          </a:p>
        </p:txBody>
      </p:sp>
    </p:spTree>
    <p:extLst>
      <p:ext uri="{BB962C8B-B14F-4D97-AF65-F5344CB8AC3E}">
        <p14:creationId xmlns:p14="http://schemas.microsoft.com/office/powerpoint/2010/main" val="2333482529"/>
      </p:ext>
    </p:extLst>
  </p:cSld>
  <p:clrMapOvr>
    <a:masterClrMapping/>
  </p:clrMapOvr>
  <p:transition>
    <p:cover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6859588" y="6477000"/>
            <a:ext cx="1905000" cy="2286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7D8342-787A-4A13-AB87-D493EF08976E}" type="slidenum">
              <a:rPr kumimoji="0" lang="en-US" sz="1200" b="0" i="0" u="none" strike="noStrike" kern="1200" cap="none" spc="0" normalizeH="0" baseline="0" noProof="0" smtClean="0">
                <a:ln>
                  <a:noFill/>
                </a:ln>
                <a:solidFill>
                  <a:srgbClr val="00708B"/>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40</a:t>
            </a:fld>
            <a:endParaRPr kumimoji="0" lang="en-US" sz="1200" b="0" i="0" u="none" strike="noStrike" kern="1200" cap="none" spc="0" normalizeH="0" baseline="0" noProof="0" dirty="0">
              <a:ln>
                <a:noFill/>
              </a:ln>
              <a:solidFill>
                <a:srgbClr val="00708B"/>
              </a:solidFill>
              <a:effectLst/>
              <a:uLnTx/>
              <a:uFillTx/>
              <a:latin typeface="Arial" charset="0"/>
              <a:ea typeface="+mn-ea"/>
              <a:cs typeface="+mn-cs"/>
            </a:endParaRPr>
          </a:p>
        </p:txBody>
      </p:sp>
      <p:sp>
        <p:nvSpPr>
          <p:cNvPr id="8" name="MASTER_ITEMTitle"/>
          <p:cNvSpPr>
            <a:spLocks noGrp="1" noChangeArrowheads="1"/>
          </p:cNvSpPr>
          <p:nvPr>
            <p:ph type="title"/>
            <p:custDataLst>
              <p:tags r:id="rId1"/>
            </p:custDataLst>
          </p:nvPr>
        </p:nvSpPr>
        <p:spPr>
          <a:xfrm>
            <a:off x="381000" y="322898"/>
            <a:ext cx="6478588" cy="809625"/>
          </a:xfrm>
        </p:spPr>
        <p:txBody>
          <a:bodyPr/>
          <a:lstStyle/>
          <a:p>
            <a:pPr lvl="0" eaLnBrk="0" hangingPunct="0"/>
            <a:r>
              <a:rPr lang="en-US" alt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Unaudited Reconciliation of Operating Profit</a:t>
            </a:r>
            <a:br>
              <a:rPr lang="en-US" alt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alt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To EBITDA and Adjusted EBITDA</a:t>
            </a:r>
            <a:endParaRPr lang="en-US" altLang="en-US" sz="2400" b="0" dirty="0">
              <a:solidFill>
                <a:schemeClr val="tx1"/>
              </a:solidFill>
              <a:ea typeface="Times New Roman" panose="02020603050405020304" pitchFamily="18" charset="0"/>
            </a:endParaRPr>
          </a:p>
        </p:txBody>
      </p:sp>
      <p:pic>
        <p:nvPicPr>
          <p:cNvPr id="5" name="Picture 4">
            <a:extLst>
              <a:ext uri="{FF2B5EF4-FFF2-40B4-BE49-F238E27FC236}">
                <a16:creationId xmlns:a16="http://schemas.microsoft.com/office/drawing/2014/main" id="{D4EB8F0D-4F80-44E3-8230-27C8CC654A61}"/>
              </a:ext>
            </a:extLst>
          </p:cNvPr>
          <p:cNvPicPr>
            <a:picLocks noChangeAspect="1"/>
          </p:cNvPicPr>
          <p:nvPr/>
        </p:nvPicPr>
        <p:blipFill>
          <a:blip r:embed="rId4"/>
          <a:stretch>
            <a:fillRect/>
          </a:stretch>
        </p:blipFill>
        <p:spPr>
          <a:xfrm>
            <a:off x="1142559" y="1794294"/>
            <a:ext cx="6858882" cy="3271918"/>
          </a:xfrm>
          <a:prstGeom prst="rect">
            <a:avLst/>
          </a:prstGeom>
        </p:spPr>
      </p:pic>
    </p:spTree>
    <p:extLst>
      <p:ext uri="{BB962C8B-B14F-4D97-AF65-F5344CB8AC3E}">
        <p14:creationId xmlns:p14="http://schemas.microsoft.com/office/powerpoint/2010/main" val="1385224024"/>
      </p:ext>
    </p:extLst>
  </p:cSld>
  <p:clrMapOvr>
    <a:masterClrMapping/>
  </p:clrMapOvr>
  <p:transition>
    <p:cover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6859588" y="6477000"/>
            <a:ext cx="1905000" cy="2286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7D8342-787A-4A13-AB87-D493EF08976E}" type="slidenum">
              <a:rPr kumimoji="0" lang="en-US" sz="1200" b="0" i="0" u="none" strike="noStrike" kern="1200" cap="none" spc="0" normalizeH="0" baseline="0" noProof="0" smtClean="0">
                <a:ln>
                  <a:noFill/>
                </a:ln>
                <a:solidFill>
                  <a:srgbClr val="00708B"/>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41</a:t>
            </a:fld>
            <a:endParaRPr kumimoji="0" lang="en-US" sz="1200" b="0" i="0" u="none" strike="noStrike" kern="1200" cap="none" spc="0" normalizeH="0" baseline="0" noProof="0" dirty="0">
              <a:ln>
                <a:noFill/>
              </a:ln>
              <a:solidFill>
                <a:srgbClr val="00708B"/>
              </a:solidFill>
              <a:effectLst/>
              <a:uLnTx/>
              <a:uFillTx/>
              <a:latin typeface="Arial" charset="0"/>
              <a:ea typeface="+mn-ea"/>
              <a:cs typeface="+mn-cs"/>
            </a:endParaRPr>
          </a:p>
        </p:txBody>
      </p:sp>
      <p:sp>
        <p:nvSpPr>
          <p:cNvPr id="8" name="MASTER_ITEMTitle"/>
          <p:cNvSpPr>
            <a:spLocks noGrp="1" noChangeArrowheads="1"/>
          </p:cNvSpPr>
          <p:nvPr>
            <p:ph type="title"/>
            <p:custDataLst>
              <p:tags r:id="rId1"/>
            </p:custDataLst>
          </p:nvPr>
        </p:nvSpPr>
        <p:spPr>
          <a:xfrm>
            <a:off x="381000" y="322898"/>
            <a:ext cx="6478588" cy="809625"/>
          </a:xfrm>
        </p:spPr>
        <p:txBody>
          <a:bodyPr/>
          <a:lstStyle/>
          <a:p>
            <a:pPr lvl="0" eaLnBrk="0" hangingPunct="0"/>
            <a:r>
              <a:rPr lang="en-US" alt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Unaudited Reconciliation of Operating Profit</a:t>
            </a:r>
            <a:br>
              <a:rPr lang="en-US" alt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br>
            <a:r>
              <a:rPr lang="en-US" altLang="en-US" sz="2400" dirty="0">
                <a:solidFill>
                  <a:schemeClr val="tx1"/>
                </a:solidFill>
                <a:latin typeface="Arial" panose="020B0604020202020204" pitchFamily="34" charset="0"/>
                <a:ea typeface="Times New Roman" panose="02020603050405020304" pitchFamily="18" charset="0"/>
                <a:cs typeface="Arial" panose="020B0604020202020204" pitchFamily="34" charset="0"/>
              </a:rPr>
              <a:t>To EBITDA and Adjusted EBITDA</a:t>
            </a:r>
            <a:endParaRPr lang="en-US" altLang="en-US" sz="2400" b="0" dirty="0">
              <a:solidFill>
                <a:schemeClr val="tx1"/>
              </a:solidFill>
              <a:ea typeface="Times New Roman" panose="02020603050405020304" pitchFamily="18" charset="0"/>
            </a:endParaRPr>
          </a:p>
        </p:txBody>
      </p:sp>
      <p:pic>
        <p:nvPicPr>
          <p:cNvPr id="5" name="Picture 4">
            <a:extLst>
              <a:ext uri="{FF2B5EF4-FFF2-40B4-BE49-F238E27FC236}">
                <a16:creationId xmlns:a16="http://schemas.microsoft.com/office/drawing/2014/main" id="{32CE7DEE-2234-4604-ADB3-C31B15F50907}"/>
              </a:ext>
            </a:extLst>
          </p:cNvPr>
          <p:cNvPicPr>
            <a:picLocks noChangeAspect="1"/>
          </p:cNvPicPr>
          <p:nvPr/>
        </p:nvPicPr>
        <p:blipFill>
          <a:blip r:embed="rId4"/>
          <a:stretch>
            <a:fillRect/>
          </a:stretch>
        </p:blipFill>
        <p:spPr>
          <a:xfrm>
            <a:off x="1142559" y="2078966"/>
            <a:ext cx="6858882" cy="2676662"/>
          </a:xfrm>
          <a:prstGeom prst="rect">
            <a:avLst/>
          </a:prstGeom>
        </p:spPr>
      </p:pic>
    </p:spTree>
    <p:extLst>
      <p:ext uri="{BB962C8B-B14F-4D97-AF65-F5344CB8AC3E}">
        <p14:creationId xmlns:p14="http://schemas.microsoft.com/office/powerpoint/2010/main" val="2689685863"/>
      </p:ext>
    </p:extLst>
  </p:cSld>
  <p:clrMapOvr>
    <a:masterClrMapping/>
  </p:clrMapOvr>
  <p:transition>
    <p:cover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64EC-C201-4698-B8F9-F85FE30BB7E3}"/>
              </a:ext>
            </a:extLst>
          </p:cNvPr>
          <p:cNvSpPr>
            <a:spLocks noGrp="1"/>
          </p:cNvSpPr>
          <p:nvPr>
            <p:ph type="title"/>
          </p:nvPr>
        </p:nvSpPr>
        <p:spPr/>
        <p:txBody>
          <a:bodyPr/>
          <a:lstStyle/>
          <a:p>
            <a:r>
              <a:rPr lang="en-US" sz="2400" dirty="0"/>
              <a:t>Unaudited Reconciliation of Total Debt</a:t>
            </a:r>
            <a:br>
              <a:rPr lang="en-US" sz="2400" dirty="0"/>
            </a:br>
            <a:r>
              <a:rPr lang="en-US" sz="2400" dirty="0"/>
              <a:t>To Net Debt and Net Leverage Ratio</a:t>
            </a:r>
          </a:p>
        </p:txBody>
      </p:sp>
      <p:sp>
        <p:nvSpPr>
          <p:cNvPr id="4" name="Slide Number Placeholder 3">
            <a:extLst>
              <a:ext uri="{FF2B5EF4-FFF2-40B4-BE49-F238E27FC236}">
                <a16:creationId xmlns:a16="http://schemas.microsoft.com/office/drawing/2014/main" id="{104E141A-8852-4172-BAE1-A31671503491}"/>
              </a:ext>
            </a:extLst>
          </p:cNvPr>
          <p:cNvSpPr>
            <a:spLocks noGrp="1"/>
          </p:cNvSpPr>
          <p:nvPr>
            <p:ph type="sldNum" sz="quarter" idx="10"/>
          </p:nvPr>
        </p:nvSpPr>
        <p:spPr/>
        <p:txBody>
          <a:bodyPr/>
          <a:lstStyle/>
          <a:p>
            <a:pPr>
              <a:defRPr/>
            </a:pPr>
            <a:fld id="{5F7964B8-082A-4F78-9251-7069D0BD0F30}" type="slidenum">
              <a:rPr lang="en-US" smtClean="0"/>
              <a:pPr>
                <a:defRPr/>
              </a:pPr>
              <a:t>42</a:t>
            </a:fld>
            <a:endParaRPr lang="en-US" dirty="0"/>
          </a:p>
        </p:txBody>
      </p:sp>
      <p:pic>
        <p:nvPicPr>
          <p:cNvPr id="3" name="Picture 2">
            <a:extLst>
              <a:ext uri="{FF2B5EF4-FFF2-40B4-BE49-F238E27FC236}">
                <a16:creationId xmlns:a16="http://schemas.microsoft.com/office/drawing/2014/main" id="{30CFA9E1-A3F7-4E0F-A212-1744A4947E28}"/>
              </a:ext>
            </a:extLst>
          </p:cNvPr>
          <p:cNvPicPr>
            <a:picLocks noChangeAspect="1"/>
          </p:cNvPicPr>
          <p:nvPr/>
        </p:nvPicPr>
        <p:blipFill>
          <a:blip r:embed="rId2"/>
          <a:stretch>
            <a:fillRect/>
          </a:stretch>
        </p:blipFill>
        <p:spPr>
          <a:xfrm>
            <a:off x="1142559" y="2664309"/>
            <a:ext cx="6858882" cy="1529381"/>
          </a:xfrm>
          <a:prstGeom prst="rect">
            <a:avLst/>
          </a:prstGeom>
        </p:spPr>
      </p:pic>
    </p:spTree>
    <p:extLst>
      <p:ext uri="{BB962C8B-B14F-4D97-AF65-F5344CB8AC3E}">
        <p14:creationId xmlns:p14="http://schemas.microsoft.com/office/powerpoint/2010/main" val="3448920304"/>
      </p:ext>
    </p:extLst>
  </p:cSld>
  <p:clrMapOvr>
    <a:masterClrMapping/>
  </p:clrMapOvr>
  <p:transition>
    <p:cover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6859588" y="6477000"/>
            <a:ext cx="1905000" cy="2286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7D8342-787A-4A13-AB87-D493EF08976E}" type="slidenum">
              <a:rPr kumimoji="0" lang="en-US" sz="1200" b="0" i="0" u="none" strike="noStrike" kern="1200" cap="none" spc="0" normalizeH="0" baseline="0" noProof="0" smtClean="0">
                <a:ln>
                  <a:noFill/>
                </a:ln>
                <a:solidFill>
                  <a:srgbClr val="00708B"/>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43</a:t>
            </a:fld>
            <a:endParaRPr kumimoji="0" lang="en-US" sz="1200" b="0" i="0" u="none" strike="noStrike" kern="1200" cap="none" spc="0" normalizeH="0" baseline="0" noProof="0" dirty="0">
              <a:ln>
                <a:noFill/>
              </a:ln>
              <a:solidFill>
                <a:srgbClr val="00708B"/>
              </a:solidFill>
              <a:effectLst/>
              <a:uLnTx/>
              <a:uFillTx/>
              <a:latin typeface="Arial" charset="0"/>
              <a:ea typeface="+mn-ea"/>
              <a:cs typeface="+mn-cs"/>
            </a:endParaRPr>
          </a:p>
        </p:txBody>
      </p:sp>
      <p:sp>
        <p:nvSpPr>
          <p:cNvPr id="8" name="MASTER_ITEMTitle"/>
          <p:cNvSpPr>
            <a:spLocks noGrp="1" noChangeArrowheads="1"/>
          </p:cNvSpPr>
          <p:nvPr>
            <p:ph type="title"/>
            <p:custDataLst>
              <p:tags r:id="rId1"/>
            </p:custDataLst>
          </p:nvPr>
        </p:nvSpPr>
        <p:spPr>
          <a:xfrm>
            <a:off x="303918" y="322898"/>
            <a:ext cx="6858882" cy="809625"/>
          </a:xfrm>
        </p:spPr>
        <p:txBody>
          <a:bodyPr/>
          <a:lstStyle/>
          <a:p>
            <a:r>
              <a:rPr lang="en-US" sz="2400" dirty="0"/>
              <a:t>Unaudited Reconciliation of Net Income </a:t>
            </a:r>
            <a:br>
              <a:rPr lang="en-US" sz="2400" dirty="0"/>
            </a:br>
            <a:r>
              <a:rPr lang="en-US" sz="2400" dirty="0"/>
              <a:t>To EBITDA and Adjusted EBITDA (LTM)</a:t>
            </a:r>
          </a:p>
        </p:txBody>
      </p:sp>
      <p:pic>
        <p:nvPicPr>
          <p:cNvPr id="6" name="Picture 5">
            <a:extLst>
              <a:ext uri="{FF2B5EF4-FFF2-40B4-BE49-F238E27FC236}">
                <a16:creationId xmlns:a16="http://schemas.microsoft.com/office/drawing/2014/main" id="{DFDF1052-CDD1-4414-B840-ADA2303580B5}"/>
              </a:ext>
            </a:extLst>
          </p:cNvPr>
          <p:cNvPicPr>
            <a:picLocks noChangeAspect="1"/>
          </p:cNvPicPr>
          <p:nvPr/>
        </p:nvPicPr>
        <p:blipFill>
          <a:blip r:embed="rId4"/>
          <a:stretch>
            <a:fillRect/>
          </a:stretch>
        </p:blipFill>
        <p:spPr>
          <a:xfrm>
            <a:off x="1142559" y="1848994"/>
            <a:ext cx="6858882" cy="3637406"/>
          </a:xfrm>
          <a:prstGeom prst="rect">
            <a:avLst/>
          </a:prstGeom>
        </p:spPr>
      </p:pic>
    </p:spTree>
    <p:extLst>
      <p:ext uri="{BB962C8B-B14F-4D97-AF65-F5344CB8AC3E}">
        <p14:creationId xmlns:p14="http://schemas.microsoft.com/office/powerpoint/2010/main" val="3796772047"/>
      </p:ext>
    </p:extLst>
  </p:cSld>
  <p:clrMapOvr>
    <a:masterClrMapping/>
  </p:clrMapOvr>
  <p:transition>
    <p:cover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txBox="1">
            <a:spLocks/>
          </p:cNvSpPr>
          <p:nvPr/>
        </p:nvSpPr>
        <p:spPr>
          <a:xfrm>
            <a:off x="6859588" y="6477000"/>
            <a:ext cx="1905000" cy="228600"/>
          </a:xfrm>
          <a:prstGeom prst="rect">
            <a:avLst/>
          </a:prstGeo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7D8342-787A-4A13-AB87-D493EF08976E}" type="slidenum">
              <a:rPr kumimoji="0" lang="en-US" sz="1200" b="0" i="0" u="none" strike="noStrike" kern="1200" cap="none" spc="0" normalizeH="0" baseline="0" noProof="0" smtClean="0">
                <a:ln>
                  <a:noFill/>
                </a:ln>
                <a:solidFill>
                  <a:srgbClr val="00708B"/>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rgbClr val="00708B"/>
              </a:solidFill>
              <a:effectLst/>
              <a:uLnTx/>
              <a:uFillTx/>
              <a:latin typeface="Arial" charset="0"/>
              <a:ea typeface="+mn-ea"/>
              <a:cs typeface="+mn-cs"/>
            </a:endParaRPr>
          </a:p>
        </p:txBody>
      </p:sp>
      <p:sp>
        <p:nvSpPr>
          <p:cNvPr id="8" name="MASTER_ITEMTitle"/>
          <p:cNvSpPr>
            <a:spLocks noGrp="1" noChangeArrowheads="1"/>
          </p:cNvSpPr>
          <p:nvPr>
            <p:ph type="title"/>
            <p:custDataLst>
              <p:tags r:id="rId1"/>
            </p:custDataLst>
          </p:nvPr>
        </p:nvSpPr>
        <p:spPr>
          <a:xfrm>
            <a:off x="303918" y="322898"/>
            <a:ext cx="6858882" cy="809625"/>
          </a:xfrm>
        </p:spPr>
        <p:txBody>
          <a:bodyPr/>
          <a:lstStyle/>
          <a:p>
            <a:r>
              <a:rPr lang="en-US" sz="2400" dirty="0"/>
              <a:t>Unaudited Reconciliation of Net Income </a:t>
            </a:r>
            <a:br>
              <a:rPr lang="en-US" sz="2400" dirty="0"/>
            </a:br>
            <a:r>
              <a:rPr lang="en-US" sz="2400" dirty="0"/>
              <a:t>To EBITDA and Adjusted EBITDA (LTM)</a:t>
            </a:r>
          </a:p>
        </p:txBody>
      </p:sp>
      <p:pic>
        <p:nvPicPr>
          <p:cNvPr id="3" name="Picture 2">
            <a:extLst>
              <a:ext uri="{FF2B5EF4-FFF2-40B4-BE49-F238E27FC236}">
                <a16:creationId xmlns:a16="http://schemas.microsoft.com/office/drawing/2014/main" id="{7CBB39B6-1FD5-4D59-AB1C-0F9AE6C96ECF}"/>
              </a:ext>
            </a:extLst>
          </p:cNvPr>
          <p:cNvPicPr>
            <a:picLocks noChangeAspect="1"/>
          </p:cNvPicPr>
          <p:nvPr/>
        </p:nvPicPr>
        <p:blipFill>
          <a:blip r:embed="rId4"/>
          <a:stretch>
            <a:fillRect/>
          </a:stretch>
        </p:blipFill>
        <p:spPr>
          <a:xfrm>
            <a:off x="4238625" y="1290918"/>
            <a:ext cx="714375" cy="271182"/>
          </a:xfrm>
          <a:prstGeom prst="rect">
            <a:avLst/>
          </a:prstGeom>
        </p:spPr>
      </p:pic>
      <p:pic>
        <p:nvPicPr>
          <p:cNvPr id="9" name="Picture 8">
            <a:extLst>
              <a:ext uri="{FF2B5EF4-FFF2-40B4-BE49-F238E27FC236}">
                <a16:creationId xmlns:a16="http://schemas.microsoft.com/office/drawing/2014/main" id="{A9B91447-9BCD-47D9-94D0-0DC9A3A2B933}"/>
              </a:ext>
            </a:extLst>
          </p:cNvPr>
          <p:cNvPicPr>
            <a:picLocks noChangeAspect="1"/>
          </p:cNvPicPr>
          <p:nvPr/>
        </p:nvPicPr>
        <p:blipFill>
          <a:blip r:embed="rId5"/>
          <a:stretch>
            <a:fillRect/>
          </a:stretch>
        </p:blipFill>
        <p:spPr>
          <a:xfrm>
            <a:off x="457200" y="1752600"/>
            <a:ext cx="8229600" cy="4135934"/>
          </a:xfrm>
          <a:prstGeom prst="rect">
            <a:avLst/>
          </a:prstGeom>
        </p:spPr>
      </p:pic>
    </p:spTree>
    <p:extLst>
      <p:ext uri="{BB962C8B-B14F-4D97-AF65-F5344CB8AC3E}">
        <p14:creationId xmlns:p14="http://schemas.microsoft.com/office/powerpoint/2010/main" val="364505229"/>
      </p:ext>
    </p:extLst>
  </p:cSld>
  <p:clrMapOvr>
    <a:masterClrMapping/>
  </p:clrMapOvr>
  <p:transition>
    <p:cover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45225" y="1383582"/>
            <a:ext cx="7936775" cy="3600986"/>
          </a:xfrm>
          <a:prstGeom prst="rect">
            <a:avLst/>
          </a:prstGeom>
          <a:noFill/>
        </p:spPr>
        <p:txBody>
          <a:bodyPr wrap="square" rtlCol="0">
            <a:spAutoFit/>
          </a:bodyPr>
          <a:lstStyle/>
          <a:p>
            <a:pPr marL="0" marR="0" lvl="0" indent="0" algn="l" defTabSz="914400" eaLnBrk="1" fontAlgn="auto" latinLnBrk="0" hangingPunct="1">
              <a:spcBef>
                <a:spcPts val="0"/>
              </a:spcBef>
              <a:spcAft>
                <a:spcPts val="0"/>
              </a:spcAft>
              <a:buClrTx/>
              <a:buSzTx/>
              <a:buFontTx/>
              <a:buNone/>
              <a:tabLst/>
              <a:defRPr/>
            </a:pPr>
            <a:r>
              <a:rPr kumimoji="0" lang="en-US" sz="1200" b="1" i="0" u="none" strike="noStrike" kern="0" cap="none" spc="0" normalizeH="0" baseline="0" noProof="0" dirty="0">
                <a:ln>
                  <a:noFill/>
                </a:ln>
                <a:solidFill>
                  <a:srgbClr val="005E7A"/>
                </a:solidFill>
                <a:effectLst/>
                <a:uLnTx/>
                <a:uFillTx/>
                <a:latin typeface="Frutiger LT Std 65 Bold"/>
                <a:cs typeface="Frutiger LT Std 65 Bold"/>
              </a:rPr>
              <a:t>Koppers Holdings Inc.</a:t>
            </a:r>
            <a:endParaRPr kumimoji="0" lang="en-US" sz="1200" b="0" i="0" u="none" strike="noStrike" kern="0" cap="none" spc="0" normalizeH="0" baseline="0" noProof="0" dirty="0">
              <a:ln>
                <a:noFill/>
              </a:ln>
              <a:solidFill>
                <a:srgbClr val="005E7A"/>
              </a:solidFill>
              <a:effectLst/>
              <a:uLnTx/>
              <a:uFillTx/>
              <a:latin typeface="Frutiger LT Std 65 Bold"/>
              <a:cs typeface="Frutiger LT Std 65 Bold"/>
            </a:endParaRPr>
          </a:p>
          <a:p>
            <a:pPr marL="0" marR="0" lvl="0" indent="0" algn="l" defTabSz="914400" eaLnBrk="1" fontAlgn="auto" latinLnBrk="0" hangingPunct="1">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Frutiger LT Std 55 Roman"/>
                <a:cs typeface="Frutiger LT Std 55 Roman"/>
              </a:rPr>
              <a:t>436 Seventh Avenue</a:t>
            </a:r>
          </a:p>
          <a:p>
            <a:pPr marL="0" marR="0" lvl="0" indent="0" algn="l" defTabSz="914400" eaLnBrk="1" fontAlgn="auto" latinLnBrk="0" hangingPunct="1">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Frutiger LT Std 55 Roman"/>
                <a:cs typeface="Frutiger LT Std 55 Roman"/>
              </a:rPr>
              <a:t>Pittsburgh, PA 15219-1800</a:t>
            </a:r>
          </a:p>
          <a:p>
            <a:pPr marL="0" marR="0" lvl="0" indent="0" algn="l" defTabSz="914400" eaLnBrk="1" fontAlgn="auto" latinLnBrk="0" hangingPunct="1">
              <a:spcBef>
                <a:spcPts val="0"/>
              </a:spcBef>
              <a:spcAft>
                <a:spcPts val="0"/>
              </a:spcAft>
              <a:buClrTx/>
              <a:buSzTx/>
              <a:buFontTx/>
              <a:buNone/>
              <a:tabLst/>
              <a:defRPr/>
            </a:pPr>
            <a:r>
              <a:rPr kumimoji="0" lang="en-US" sz="1200" b="0" i="1" u="none" strike="noStrike" kern="0" cap="none" spc="0" normalizeH="0" baseline="0" noProof="0" dirty="0">
                <a:ln>
                  <a:noFill/>
                </a:ln>
                <a:solidFill>
                  <a:sysClr val="windowText" lastClr="000000"/>
                </a:solidFill>
                <a:effectLst/>
                <a:uLnTx/>
                <a:uFillTx/>
              </a:rPr>
              <a:t> </a:t>
            </a:r>
            <a:endParaRPr kumimoji="0" lang="en-US" sz="1200" b="0" i="0" u="none" strike="noStrike" kern="0" cap="none" spc="0" normalizeH="0" baseline="0" noProof="0" dirty="0">
              <a:ln>
                <a:noFill/>
              </a:ln>
              <a:solidFill>
                <a:sysClr val="windowText" lastClr="000000"/>
              </a:solidFill>
              <a:effectLst/>
              <a:uLnTx/>
              <a:uFillTx/>
            </a:endParaRPr>
          </a:p>
          <a:p>
            <a:pPr algn="l"/>
            <a:r>
              <a:rPr lang="en-US" sz="1200" dirty="0" err="1">
                <a:solidFill>
                  <a:srgbClr val="000000"/>
                </a:solidFill>
                <a:latin typeface="Frutiger LT Std 55 Roman" charset="0"/>
                <a:ea typeface="Frutiger LT Std 55 Roman" charset="0"/>
                <a:cs typeface="Frutiger LT Std 55 Roman" charset="0"/>
              </a:rPr>
              <a:t>Koppers</a:t>
            </a:r>
            <a:r>
              <a:rPr lang="en-US" sz="1200" dirty="0">
                <a:solidFill>
                  <a:srgbClr val="000000"/>
                </a:solidFill>
                <a:latin typeface="Frutiger LT Std 55 Roman" charset="0"/>
                <a:ea typeface="Frutiger LT Std 55 Roman" charset="0"/>
                <a:cs typeface="Frutiger LT Std 55 Roman" charset="0"/>
              </a:rPr>
              <a:t> is an integrated global provider of treated wood products, wood treatment chemicals and carbon compounds for the railroad, specialty chemical, utility, residential lumber, agriculture, aluminum, steel, rubber, and construction industries. Headquartered in Pittsburgh, Pennsylvania, we serve our customers through a comprehensive global manufacturing and distribution network, with facilities located in North America, South America, Australasia, China and Europe.</a:t>
            </a:r>
          </a:p>
          <a:p>
            <a:pPr algn="l"/>
            <a:endParaRPr kumimoji="0" lang="en-US" sz="1200" b="0" i="1" u="none" strike="noStrike" kern="0" cap="none" spc="0" normalizeH="0" baseline="0" noProof="0" dirty="0">
              <a:ln>
                <a:noFill/>
              </a:ln>
              <a:solidFill>
                <a:sysClr val="windowText" lastClr="000000"/>
              </a:solidFill>
              <a:effectLst/>
              <a:uLnTx/>
              <a:uFillTx/>
              <a:latin typeface="Frutiger LT Std 55 Roman"/>
              <a:cs typeface="Frutiger LT Std 55 Roman"/>
            </a:endParaRPr>
          </a:p>
          <a:p>
            <a:pPr marL="0" marR="0" lvl="0" indent="0" algn="l" defTabSz="914400" eaLnBrk="1" fontAlgn="auto" latinLnBrk="0" hangingPunct="1">
              <a:spcBef>
                <a:spcPts val="0"/>
              </a:spcBef>
              <a:spcAft>
                <a:spcPts val="0"/>
              </a:spcAft>
              <a:buClrTx/>
              <a:buSzTx/>
              <a:buFontTx/>
              <a:buNone/>
              <a:tabLst/>
              <a:defRPr/>
            </a:pPr>
            <a:r>
              <a:rPr kumimoji="0" lang="en-US" sz="1200" b="1" i="0" u="none" strike="noStrike" kern="0" cap="none" spc="0" normalizeH="0" baseline="0" noProof="0" dirty="0">
                <a:ln>
                  <a:noFill/>
                </a:ln>
                <a:solidFill>
                  <a:srgbClr val="005E7A"/>
                </a:solidFill>
                <a:effectLst/>
                <a:uLnTx/>
                <a:uFillTx/>
                <a:latin typeface="Frutiger LT Std 65 Bold"/>
                <a:cs typeface="Frutiger LT Std 65 Bold"/>
              </a:rPr>
              <a:t>Stock Exchange Listing</a:t>
            </a:r>
            <a:endParaRPr kumimoji="0" lang="en-US" sz="1200" b="0" i="0" u="none" strike="noStrike" kern="0" cap="none" spc="0" normalizeH="0" baseline="0" noProof="0" dirty="0">
              <a:ln>
                <a:noFill/>
              </a:ln>
              <a:solidFill>
                <a:srgbClr val="005E7A"/>
              </a:solidFill>
              <a:effectLst/>
              <a:uLnTx/>
              <a:uFillTx/>
              <a:latin typeface="Frutiger LT Std 65 Bold"/>
              <a:cs typeface="Frutiger LT Std 65 Bold"/>
            </a:endParaRPr>
          </a:p>
          <a:p>
            <a:pPr marL="0" marR="0" lvl="0" indent="0" algn="l" defTabSz="914400" eaLnBrk="1" fontAlgn="auto" latinLnBrk="0" hangingPunct="1">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Frutiger LT Std 55 Roman"/>
                <a:cs typeface="Frutiger LT Std 55 Roman"/>
              </a:rPr>
              <a:t>NYSE: KOP</a:t>
            </a:r>
          </a:p>
          <a:p>
            <a:pPr marL="0" marR="0" lvl="0" indent="0" algn="l" defTabSz="914400" eaLnBrk="1" fontAlgn="auto" latinLnBrk="0" hangingPunct="1">
              <a:spcBef>
                <a:spcPts val="0"/>
              </a:spcBef>
              <a:spcAft>
                <a:spcPts val="0"/>
              </a:spcAft>
              <a:buClrTx/>
              <a:buSzTx/>
              <a:buFontTx/>
              <a:buNone/>
              <a:tabLst/>
              <a:defRPr/>
            </a:pPr>
            <a:endParaRPr kumimoji="0" lang="en-US" sz="1200" b="0" i="0" u="none" strike="noStrike" kern="0" cap="none" spc="0" normalizeH="0" baseline="0" noProof="0" dirty="0">
              <a:ln>
                <a:noFill/>
              </a:ln>
              <a:solidFill>
                <a:sysClr val="windowText" lastClr="000000"/>
              </a:solidFill>
              <a:effectLst/>
              <a:uLnTx/>
              <a:uFillTx/>
              <a:latin typeface="Frutiger LT Std 65 Bold"/>
              <a:cs typeface="Frutiger LT Std 65 Bold"/>
            </a:endParaRPr>
          </a:p>
          <a:p>
            <a:pPr marL="0" marR="0" lvl="0" indent="0" algn="l" defTabSz="914400" eaLnBrk="1" fontAlgn="auto" latinLnBrk="0" hangingPunct="1">
              <a:spcBef>
                <a:spcPts val="0"/>
              </a:spcBef>
              <a:spcAft>
                <a:spcPts val="0"/>
              </a:spcAft>
              <a:buClrTx/>
              <a:buSzTx/>
              <a:buFontTx/>
              <a:buNone/>
              <a:tabLst/>
              <a:defRPr/>
            </a:pPr>
            <a:r>
              <a:rPr kumimoji="0" lang="en-US" sz="1200" b="1" i="0" u="none" strike="noStrike" kern="0" cap="none" spc="0" normalizeH="0" baseline="0" noProof="0" dirty="0">
                <a:ln>
                  <a:noFill/>
                </a:ln>
                <a:solidFill>
                  <a:srgbClr val="005E7A"/>
                </a:solidFill>
                <a:effectLst/>
                <a:uLnTx/>
                <a:uFillTx/>
                <a:latin typeface="Frutiger LT Std 65 Bold"/>
                <a:cs typeface="Frutiger LT Std 65 Bold"/>
              </a:rPr>
              <a:t>Investor Relations and Media Information</a:t>
            </a:r>
            <a:endParaRPr kumimoji="0" lang="en-US" sz="1200" b="0" i="0" u="none" strike="noStrike" kern="0" cap="none" spc="0" normalizeH="0" baseline="0" noProof="0" dirty="0">
              <a:ln>
                <a:noFill/>
              </a:ln>
              <a:solidFill>
                <a:srgbClr val="005E7A"/>
              </a:solidFill>
              <a:effectLst/>
              <a:uLnTx/>
              <a:uFillTx/>
              <a:latin typeface="Frutiger LT Std 65 Bold"/>
              <a:cs typeface="Frutiger LT Std 65 Bold"/>
            </a:endParaRPr>
          </a:p>
          <a:p>
            <a:pPr marL="0" marR="0" lvl="0" indent="0" algn="l" defTabSz="914400" eaLnBrk="1" fontAlgn="auto" latinLnBrk="0" hangingPunct="1">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Frutiger LT Std 55 Roman"/>
                <a:cs typeface="Frutiger LT Std 55 Roman"/>
              </a:rPr>
              <a:t>Ms. </a:t>
            </a:r>
            <a:r>
              <a:rPr kumimoji="0" lang="en-US" sz="1200" b="0" i="0" u="none" strike="noStrike" kern="0" cap="none" spc="0" normalizeH="0" baseline="0" noProof="0" dirty="0" err="1">
                <a:ln>
                  <a:noFill/>
                </a:ln>
                <a:solidFill>
                  <a:sysClr val="windowText" lastClr="000000"/>
                </a:solidFill>
                <a:effectLst/>
                <a:uLnTx/>
                <a:uFillTx/>
                <a:latin typeface="Frutiger LT Std 55 Roman"/>
                <a:cs typeface="Frutiger LT Std 55 Roman"/>
              </a:rPr>
              <a:t>Quynh</a:t>
            </a:r>
            <a:r>
              <a:rPr kumimoji="0" lang="en-US" sz="1200" b="0" i="0" u="none" strike="noStrike" kern="0" cap="none" spc="0" normalizeH="0" baseline="0" noProof="0" dirty="0">
                <a:ln>
                  <a:noFill/>
                </a:ln>
                <a:solidFill>
                  <a:sysClr val="windowText" lastClr="000000"/>
                </a:solidFill>
                <a:effectLst/>
                <a:uLnTx/>
                <a:uFillTx/>
                <a:latin typeface="Frutiger LT Std 55 Roman"/>
                <a:cs typeface="Frutiger LT Std 55 Roman"/>
              </a:rPr>
              <a:t> McGuire</a:t>
            </a:r>
          </a:p>
          <a:p>
            <a:pPr marL="0" marR="0" lvl="0" indent="0" algn="l" defTabSz="914400" eaLnBrk="1" fontAlgn="auto" latinLnBrk="0" hangingPunct="1">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Frutiger LT Std 55 Roman"/>
                <a:cs typeface="Frutiger LT Std 55 Roman"/>
              </a:rPr>
              <a:t>Director, Investor Relations</a:t>
            </a:r>
            <a:r>
              <a:rPr kumimoji="0" lang="en-US" sz="1200" b="0" i="0" u="none" strike="noStrike" kern="0" cap="none" spc="0" normalizeH="0" noProof="0" dirty="0">
                <a:ln>
                  <a:noFill/>
                </a:ln>
                <a:solidFill>
                  <a:sysClr val="windowText" lastClr="000000"/>
                </a:solidFill>
                <a:effectLst/>
                <a:uLnTx/>
                <a:uFillTx/>
                <a:latin typeface="Frutiger LT Std 55 Roman"/>
                <a:cs typeface="Frutiger LT Std 55 Roman"/>
              </a:rPr>
              <a:t> and</a:t>
            </a:r>
          </a:p>
          <a:p>
            <a:pPr marL="0" marR="0" lvl="0" indent="0" algn="l" defTabSz="914400" eaLnBrk="1" fontAlgn="auto" latinLnBrk="0" hangingPunct="1">
              <a:spcBef>
                <a:spcPts val="0"/>
              </a:spcBef>
              <a:spcAft>
                <a:spcPts val="0"/>
              </a:spcAft>
              <a:buClrTx/>
              <a:buSzTx/>
              <a:buFontTx/>
              <a:buNone/>
              <a:tabLst/>
              <a:defRPr/>
            </a:pPr>
            <a:r>
              <a:rPr lang="en-US" sz="1200" kern="0" baseline="0" dirty="0">
                <a:solidFill>
                  <a:sysClr val="windowText" lastClr="000000"/>
                </a:solidFill>
                <a:latin typeface="Frutiger LT Std 55 Roman"/>
                <a:cs typeface="Frutiger LT Std 55 Roman"/>
              </a:rPr>
              <a:t>Corporate</a:t>
            </a:r>
            <a:r>
              <a:rPr lang="en-US" sz="1200" kern="0" dirty="0">
                <a:solidFill>
                  <a:sysClr val="windowText" lastClr="000000"/>
                </a:solidFill>
                <a:latin typeface="Frutiger LT Std 55 Roman"/>
                <a:cs typeface="Frutiger LT Std 55 Roman"/>
              </a:rPr>
              <a:t> Communications</a:t>
            </a:r>
            <a:endParaRPr kumimoji="0" lang="en-US" sz="1200" b="0" i="0" u="none" strike="noStrike" kern="0" cap="none" spc="0" normalizeH="0" baseline="0" noProof="0" dirty="0">
              <a:ln>
                <a:noFill/>
              </a:ln>
              <a:solidFill>
                <a:sysClr val="windowText" lastClr="000000"/>
              </a:solidFill>
              <a:effectLst/>
              <a:uLnTx/>
              <a:uFillTx/>
              <a:latin typeface="Frutiger LT Std 55 Roman"/>
              <a:cs typeface="Frutiger LT Std 55 Roman"/>
            </a:endParaRPr>
          </a:p>
          <a:p>
            <a:pPr marL="0" marR="0" lvl="0" indent="0" algn="l" defTabSz="914400" eaLnBrk="1" fontAlgn="auto" latinLnBrk="0" hangingPunct="1">
              <a:spcBef>
                <a:spcPts val="0"/>
              </a:spcBef>
              <a:spcAft>
                <a:spcPts val="0"/>
              </a:spcAft>
              <a:buClrTx/>
              <a:buSzTx/>
              <a:buFontTx/>
              <a:buNone/>
              <a:tabLst/>
              <a:defRPr/>
            </a:pPr>
            <a:r>
              <a:rPr kumimoji="0" lang="en-US" sz="1200" b="0" i="0" u="none" strike="noStrike" kern="0" cap="none" spc="0" normalizeH="0" baseline="0" noProof="0" dirty="0">
                <a:ln>
                  <a:noFill/>
                </a:ln>
                <a:solidFill>
                  <a:sysClr val="windowText" lastClr="000000"/>
                </a:solidFill>
                <a:effectLst/>
                <a:uLnTx/>
                <a:uFillTx/>
                <a:latin typeface="Frutiger LT Std 55 Roman"/>
                <a:cs typeface="Frutiger LT Std 55 Roman"/>
              </a:rPr>
              <a:t>412 227 2049</a:t>
            </a:r>
          </a:p>
          <a:p>
            <a:pPr marL="0" marR="0" lvl="0" indent="0" algn="l" defTabSz="914400" eaLnBrk="1" fontAlgn="auto" latinLnBrk="0" hangingPunct="1">
              <a:spcBef>
                <a:spcPts val="0"/>
              </a:spcBef>
              <a:spcAft>
                <a:spcPts val="0"/>
              </a:spcAft>
              <a:buClrTx/>
              <a:buSzTx/>
              <a:buFontTx/>
              <a:buNone/>
              <a:tabLst/>
              <a:defRPr/>
            </a:pPr>
            <a:r>
              <a:rPr kumimoji="0" lang="en-US" sz="1200" b="0" i="0" u="none" strike="noStrike" kern="0" cap="none" spc="0" normalizeH="0" baseline="0" noProof="0" dirty="0" err="1">
                <a:ln>
                  <a:noFill/>
                </a:ln>
                <a:solidFill>
                  <a:sysClr val="windowText" lastClr="000000"/>
                </a:solidFill>
                <a:effectLst/>
                <a:uLnTx/>
                <a:uFillTx/>
                <a:latin typeface="Frutiger LT Std 55 Roman"/>
                <a:cs typeface="Frutiger LT Std 55 Roman"/>
              </a:rPr>
              <a:t>McGuireQT@koppers.com</a:t>
            </a:r>
            <a:endParaRPr kumimoji="0" lang="en-US" sz="1200" b="0" i="0" u="none" strike="noStrike" kern="0" cap="none" spc="0" normalizeH="0" baseline="0" noProof="0" dirty="0">
              <a:ln>
                <a:noFill/>
              </a:ln>
              <a:solidFill>
                <a:sysClr val="windowText" lastClr="000000"/>
              </a:solidFill>
              <a:effectLst/>
              <a:uLnTx/>
              <a:uFillTx/>
              <a:latin typeface="Frutiger LT Std 55 Roman"/>
              <a:cs typeface="Frutiger LT Std 55 Roman"/>
            </a:endParaRPr>
          </a:p>
        </p:txBody>
      </p:sp>
      <p:pic>
        <p:nvPicPr>
          <p:cNvPr id="8" name="Picture 7"/>
          <p:cNvPicPr>
            <a:picLocks noChangeAspect="1"/>
          </p:cNvPicPr>
          <p:nvPr/>
        </p:nvPicPr>
        <p:blipFill rotWithShape="1">
          <a:blip r:embed="rId2" cstate="email">
            <a:extLst>
              <a:ext uri="{28A0092B-C50C-407E-A947-70E740481C1C}">
                <a14:useLocalDpi xmlns:a14="http://schemas.microsoft.com/office/drawing/2010/main" val="0"/>
              </a:ext>
            </a:extLst>
          </a:blip>
          <a:srcRect t="1384"/>
          <a:stretch/>
        </p:blipFill>
        <p:spPr>
          <a:xfrm>
            <a:off x="6345122" y="3200400"/>
            <a:ext cx="1892836" cy="2176954"/>
          </a:xfrm>
          <a:prstGeom prst="rect">
            <a:avLst/>
          </a:prstGeom>
        </p:spPr>
      </p:pic>
      <p:sp>
        <p:nvSpPr>
          <p:cNvPr id="9" name="TextBox 8"/>
          <p:cNvSpPr txBox="1"/>
          <p:nvPr/>
        </p:nvSpPr>
        <p:spPr>
          <a:xfrm>
            <a:off x="6301170" y="5446665"/>
            <a:ext cx="1989558" cy="400110"/>
          </a:xfrm>
          <a:prstGeom prst="rect">
            <a:avLst/>
          </a:prstGeom>
          <a:noFill/>
        </p:spPr>
        <p:txBody>
          <a:bodyPr wrap="square" rtlCol="0">
            <a:spAutoFit/>
          </a:bodyPr>
          <a:lstStyle/>
          <a:p>
            <a:pPr algn="ctr"/>
            <a:r>
              <a:rPr lang="en-US" sz="1000" dirty="0">
                <a:latin typeface="Frutiger LT Std 55 Roman" charset="0"/>
                <a:ea typeface="Frutiger LT Std 55 Roman" charset="0"/>
                <a:cs typeface="Frutiger LT Std 55 Roman" charset="0"/>
              </a:rPr>
              <a:t>KOPPERS World Headquarters</a:t>
            </a:r>
          </a:p>
          <a:p>
            <a:pPr algn="ctr"/>
            <a:r>
              <a:rPr lang="en-US" sz="1000" dirty="0">
                <a:latin typeface="Frutiger LT Std 55 Roman" charset="0"/>
                <a:ea typeface="Frutiger LT Std 55 Roman" charset="0"/>
                <a:cs typeface="Frutiger LT Std 55 Roman" charset="0"/>
              </a:rPr>
              <a:t>Pittsburgh, Pennsylvania, USA</a:t>
            </a:r>
          </a:p>
        </p:txBody>
      </p:sp>
      <p:sp>
        <p:nvSpPr>
          <p:cNvPr id="10" name="TextBox 9"/>
          <p:cNvSpPr txBox="1"/>
          <p:nvPr/>
        </p:nvSpPr>
        <p:spPr>
          <a:xfrm>
            <a:off x="442312" y="5811697"/>
            <a:ext cx="2044228" cy="400110"/>
          </a:xfrm>
          <a:prstGeom prst="rect">
            <a:avLst/>
          </a:prstGeom>
          <a:noFill/>
        </p:spPr>
        <p:txBody>
          <a:bodyPr wrap="square" rtlCol="0">
            <a:spAutoFit/>
          </a:bodyPr>
          <a:lstStyle/>
          <a:p>
            <a:pPr algn="l"/>
            <a:r>
              <a:rPr lang="en-US" sz="1000" dirty="0">
                <a:solidFill>
                  <a:srgbClr val="000000"/>
                </a:solidFill>
                <a:latin typeface="FrutigerLTStd-Roman"/>
              </a:rPr>
              <a:t>Koppers is a a member of the American Chemistry Council.</a:t>
            </a:r>
          </a:p>
        </p:txBody>
      </p:sp>
      <p:pic>
        <p:nvPicPr>
          <p:cNvPr id="11" name="Picture 10" descr="Responsible_Care.eps"/>
          <p:cNvPicPr>
            <a:picLocks noChangeAspect="1"/>
          </p:cNvPicPr>
          <p:nvPr/>
        </p:nvPicPr>
        <p:blipFill rotWithShape="1">
          <a:blip r:embed="rId3" cstate="email">
            <a:extLst>
              <a:ext uri="{28A0092B-C50C-407E-A947-70E740481C1C}">
                <a14:useLocalDpi xmlns:a14="http://schemas.microsoft.com/office/drawing/2010/main" val="0"/>
              </a:ext>
            </a:extLst>
          </a:blip>
          <a:srcRect b="24898"/>
          <a:stretch/>
        </p:blipFill>
        <p:spPr>
          <a:xfrm>
            <a:off x="491073" y="5181600"/>
            <a:ext cx="812565" cy="610254"/>
          </a:xfrm>
          <a:prstGeom prst="rect">
            <a:avLst/>
          </a:prstGeom>
        </p:spPr>
      </p:pic>
    </p:spTree>
    <p:extLst>
      <p:ext uri="{BB962C8B-B14F-4D97-AF65-F5344CB8AC3E}">
        <p14:creationId xmlns:p14="http://schemas.microsoft.com/office/powerpoint/2010/main" val="4286640388"/>
      </p:ext>
    </p:extLst>
  </p:cSld>
  <p:clrMapOvr>
    <a:masterClrMapping/>
  </p:clrMapOvr>
  <p:transition>
    <p:cover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a:defRPr/>
            </a:pPr>
            <a:fld id="{5F7964B8-082A-4F78-9251-7069D0BD0F30}" type="slidenum">
              <a:rPr lang="en-US" smtClean="0"/>
              <a:pPr>
                <a:defRPr/>
              </a:pPr>
              <a:t>46</a:t>
            </a:fld>
            <a:endParaRPr lang="en-US"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4170613"/>
      </p:ext>
    </p:extLst>
  </p:cSld>
  <p:clrMapOvr>
    <a:masterClrMapping/>
  </p:clrMapOvr>
  <p:transition>
    <p:cover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US" dirty="0"/>
              <a:t>Strategic Overview</a:t>
            </a:r>
          </a:p>
        </p:txBody>
      </p:sp>
    </p:spTree>
    <p:extLst>
      <p:ext uri="{BB962C8B-B14F-4D97-AF65-F5344CB8AC3E}">
        <p14:creationId xmlns:p14="http://schemas.microsoft.com/office/powerpoint/2010/main" val="846499916"/>
      </p:ext>
    </p:extLst>
  </p:cSld>
  <p:clrMapOvr>
    <a:masterClrMapping/>
  </p:clrMapOvr>
  <p:transition>
    <p:cover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Investment Thesis</a:t>
            </a:r>
          </a:p>
        </p:txBody>
      </p:sp>
      <p:sp>
        <p:nvSpPr>
          <p:cNvPr id="3" name="Slide Number Placeholder 2"/>
          <p:cNvSpPr>
            <a:spLocks noGrp="1"/>
          </p:cNvSpPr>
          <p:nvPr>
            <p:ph type="sldNum" sz="quarter" idx="10"/>
          </p:nvPr>
        </p:nvSpPr>
        <p:spPr/>
        <p:txBody>
          <a:bodyPr/>
          <a:lstStyle/>
          <a:p>
            <a:pPr>
              <a:defRPr/>
            </a:pPr>
            <a:fld id="{3E5870CC-03EC-45FE-9E2B-5900AC3A0E0D}" type="slidenum">
              <a:rPr lang="en-US" smtClean="0"/>
              <a:pPr>
                <a:defRPr/>
              </a:pPr>
              <a:t>6</a:t>
            </a:fld>
            <a:endParaRPr lang="en-US" dirty="0"/>
          </a:p>
        </p:txBody>
      </p:sp>
      <p:graphicFrame>
        <p:nvGraphicFramePr>
          <p:cNvPr id="4" name="Table 3"/>
          <p:cNvGraphicFramePr>
            <a:graphicFrameLocks noGrp="1"/>
          </p:cNvGraphicFramePr>
          <p:nvPr>
            <p:extLst/>
          </p:nvPr>
        </p:nvGraphicFramePr>
        <p:xfrm>
          <a:off x="381000" y="1493520"/>
          <a:ext cx="5602676" cy="4754880"/>
        </p:xfrm>
        <a:graphic>
          <a:graphicData uri="http://schemas.openxmlformats.org/drawingml/2006/table">
            <a:tbl>
              <a:tblPr>
                <a:tableStyleId>{5C22544A-7EE6-4342-B048-85BDC9FD1C3A}</a:tableStyleId>
              </a:tblPr>
              <a:tblGrid>
                <a:gridCol w="5602676">
                  <a:extLst>
                    <a:ext uri="{9D8B030D-6E8A-4147-A177-3AD203B41FA5}">
                      <a16:colId xmlns:a16="http://schemas.microsoft.com/office/drawing/2014/main" val="20000"/>
                    </a:ext>
                  </a:extLst>
                </a:gridCol>
              </a:tblGrid>
              <a:tr h="441582">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1400" b="1" dirty="0">
                          <a:solidFill>
                            <a:srgbClr val="0B5C78"/>
                          </a:solidFill>
                        </a:rPr>
                        <a:t>Global leader in oil and water-borne preservatives </a:t>
                      </a:r>
                      <a:br>
                        <a:rPr lang="en-US" sz="1400" b="1" dirty="0">
                          <a:solidFill>
                            <a:srgbClr val="0B5C78"/>
                          </a:solidFill>
                        </a:rPr>
                      </a:br>
                      <a:r>
                        <a:rPr lang="en-US" sz="1400" dirty="0">
                          <a:solidFill>
                            <a:srgbClr val="0B5C78"/>
                          </a:solidFill>
                        </a:rPr>
                        <a:t>serving many market applications for treated wood</a:t>
                      </a:r>
                    </a:p>
                  </a:txBody>
                  <a:tcPr marL="182880" marT="182880" marB="182880">
                    <a:solidFill>
                      <a:schemeClr val="bg1">
                        <a:lumMod val="85000"/>
                      </a:schemeClr>
                    </a:solidFill>
                  </a:tcPr>
                </a:tc>
                <a:extLst>
                  <a:ext uri="{0D108BD9-81ED-4DB2-BD59-A6C34878D82A}">
                    <a16:rowId xmlns:a16="http://schemas.microsoft.com/office/drawing/2014/main" val="10000"/>
                  </a:ext>
                </a:extLst>
              </a:tr>
              <a:tr h="575977">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1400" b="0" dirty="0">
                          <a:solidFill>
                            <a:srgbClr val="0B5C78"/>
                          </a:solidFill>
                        </a:rPr>
                        <a:t>Successfully transitioning from </a:t>
                      </a:r>
                      <a:r>
                        <a:rPr lang="en-US" sz="1400" dirty="0">
                          <a:solidFill>
                            <a:srgbClr val="0B5C78"/>
                          </a:solidFill>
                        </a:rPr>
                        <a:t>a business built on producing carbon pitch to serve global aluminum industry into </a:t>
                      </a:r>
                      <a:r>
                        <a:rPr lang="en-US" sz="1400" b="1" dirty="0">
                          <a:solidFill>
                            <a:srgbClr val="0B5C78"/>
                          </a:solidFill>
                        </a:rPr>
                        <a:t>an enterprise centered on the preservation and enhancement of wood</a:t>
                      </a:r>
                    </a:p>
                  </a:txBody>
                  <a:tcPr marL="182880" marT="182880" marB="182880">
                    <a:solidFill>
                      <a:schemeClr val="bg1">
                        <a:lumMod val="85000"/>
                      </a:schemeClr>
                    </a:solidFill>
                  </a:tcPr>
                </a:tc>
                <a:extLst>
                  <a:ext uri="{0D108BD9-81ED-4DB2-BD59-A6C34878D82A}">
                    <a16:rowId xmlns:a16="http://schemas.microsoft.com/office/drawing/2014/main" val="10001"/>
                  </a:ext>
                </a:extLst>
              </a:tr>
              <a:tr h="1046358">
                <a:tc>
                  <a:txBody>
                    <a:bodyPr/>
                    <a:lstStyle/>
                    <a:p>
                      <a:pPr marL="0" lvl="1" indent="0">
                        <a:lnSpc>
                          <a:spcPct val="100000"/>
                        </a:lnSpc>
                        <a:spcBef>
                          <a:spcPts val="0"/>
                        </a:spcBef>
                        <a:spcAft>
                          <a:spcPts val="600"/>
                        </a:spcAft>
                        <a:tabLst/>
                      </a:pPr>
                      <a:r>
                        <a:rPr lang="en-US" sz="1400" b="1" dirty="0">
                          <a:solidFill>
                            <a:srgbClr val="0B5C78"/>
                          </a:solidFill>
                        </a:rPr>
                        <a:t>Knowledge of wood preservation is a core competency </a:t>
                      </a:r>
                    </a:p>
                    <a:p>
                      <a:pPr marL="115888" lvl="2" indent="-115888">
                        <a:lnSpc>
                          <a:spcPct val="100000"/>
                        </a:lnSpc>
                        <a:spcBef>
                          <a:spcPts val="0"/>
                        </a:spcBef>
                        <a:spcAft>
                          <a:spcPts val="600"/>
                        </a:spcAft>
                        <a:buClr>
                          <a:schemeClr val="accent2"/>
                        </a:buClr>
                        <a:buFont typeface="Arial"/>
                        <a:buChar char="•"/>
                        <a:tabLst/>
                      </a:pPr>
                      <a:r>
                        <a:rPr lang="en-US" sz="1200" dirty="0">
                          <a:solidFill>
                            <a:srgbClr val="0B5C78"/>
                          </a:solidFill>
                        </a:rPr>
                        <a:t>Largest integrated producer of wood treatment preservatives for North American railroad crosstie industry</a:t>
                      </a:r>
                    </a:p>
                    <a:p>
                      <a:pPr marL="115888" lvl="2" indent="-115888">
                        <a:lnSpc>
                          <a:spcPct val="100000"/>
                        </a:lnSpc>
                        <a:spcBef>
                          <a:spcPts val="0"/>
                        </a:spcBef>
                        <a:spcAft>
                          <a:spcPts val="600"/>
                        </a:spcAft>
                        <a:buClr>
                          <a:schemeClr val="accent2"/>
                        </a:buClr>
                        <a:buFont typeface="Arial"/>
                        <a:buChar char="•"/>
                        <a:tabLst/>
                      </a:pPr>
                      <a:r>
                        <a:rPr lang="en-US" sz="1200" dirty="0">
                          <a:solidFill>
                            <a:srgbClr val="0B5C78"/>
                          </a:solidFill>
                        </a:rPr>
                        <a:t>Performance Chemicals wood treatment preservatives serve various residential, industrial and agricultural markets</a:t>
                      </a:r>
                    </a:p>
                  </a:txBody>
                  <a:tcPr marL="182880" marT="182880" marB="182880">
                    <a:solidFill>
                      <a:schemeClr val="bg1">
                        <a:lumMod val="85000"/>
                      </a:schemeClr>
                    </a:solidFill>
                  </a:tcPr>
                </a:tc>
                <a:extLst>
                  <a:ext uri="{0D108BD9-81ED-4DB2-BD59-A6C34878D82A}">
                    <a16:rowId xmlns:a16="http://schemas.microsoft.com/office/drawing/2014/main" val="10002"/>
                  </a:ext>
                </a:extLst>
              </a:tr>
              <a:tr h="1103956">
                <a:tc>
                  <a:txBody>
                    <a:bodyPr/>
                    <a:lstStyle/>
                    <a:p>
                      <a:pPr marL="0" marR="0" lvl="1" indent="0" algn="l" defTabSz="914400" rtl="0" eaLnBrk="1" fontAlgn="auto" latinLnBrk="0" hangingPunct="1">
                        <a:lnSpc>
                          <a:spcPct val="100000"/>
                        </a:lnSpc>
                        <a:spcBef>
                          <a:spcPts val="0"/>
                        </a:spcBef>
                        <a:spcAft>
                          <a:spcPts val="600"/>
                        </a:spcAft>
                        <a:buClrTx/>
                        <a:buSzTx/>
                        <a:buFontTx/>
                        <a:buNone/>
                        <a:tabLst/>
                        <a:defRPr/>
                      </a:pPr>
                      <a:r>
                        <a:rPr lang="en-US" sz="1400" b="1" dirty="0">
                          <a:solidFill>
                            <a:srgbClr val="0B5C78"/>
                          </a:solidFill>
                        </a:rPr>
                        <a:t>Strategy continues to build momentum</a:t>
                      </a:r>
                      <a:r>
                        <a:rPr lang="en-US" sz="1400" dirty="0">
                          <a:solidFill>
                            <a:srgbClr val="0B5C78"/>
                          </a:solidFill>
                        </a:rPr>
                        <a:t>; continue to evaluate opportunities to optimize product portfolio and capital structure</a:t>
                      </a:r>
                    </a:p>
                    <a:p>
                      <a:pPr marL="115888" lvl="2" indent="-115888">
                        <a:lnSpc>
                          <a:spcPct val="100000"/>
                        </a:lnSpc>
                        <a:spcBef>
                          <a:spcPts val="0"/>
                        </a:spcBef>
                        <a:spcAft>
                          <a:spcPts val="600"/>
                        </a:spcAft>
                        <a:buClr>
                          <a:schemeClr val="accent2"/>
                        </a:buClr>
                        <a:buFont typeface="Arial"/>
                        <a:buChar char="•"/>
                      </a:pPr>
                      <a:r>
                        <a:rPr lang="en-US" sz="1200" dirty="0">
                          <a:solidFill>
                            <a:srgbClr val="0B5C78"/>
                          </a:solidFill>
                        </a:rPr>
                        <a:t>Systematic approach of reducing dependence on highly cyclical </a:t>
                      </a:r>
                      <a:br>
                        <a:rPr lang="en-US" sz="1200" dirty="0">
                          <a:solidFill>
                            <a:srgbClr val="0B5C78"/>
                          </a:solidFill>
                        </a:rPr>
                      </a:br>
                      <a:r>
                        <a:rPr lang="en-US" sz="1200" dirty="0">
                          <a:solidFill>
                            <a:srgbClr val="0B5C78"/>
                          </a:solidFill>
                        </a:rPr>
                        <a:t>industries tied to oil and aluminum</a:t>
                      </a:r>
                    </a:p>
                    <a:p>
                      <a:pPr marL="115888" lvl="2" indent="-115888">
                        <a:lnSpc>
                          <a:spcPct val="100000"/>
                        </a:lnSpc>
                        <a:spcBef>
                          <a:spcPts val="0"/>
                        </a:spcBef>
                        <a:spcAft>
                          <a:spcPts val="600"/>
                        </a:spcAft>
                        <a:buClr>
                          <a:schemeClr val="accent2"/>
                        </a:buClr>
                        <a:buFont typeface="Arial"/>
                        <a:buChar char="•"/>
                      </a:pPr>
                      <a:r>
                        <a:rPr lang="en-US" sz="1200" dirty="0">
                          <a:solidFill>
                            <a:srgbClr val="0B5C78"/>
                          </a:solidFill>
                        </a:rPr>
                        <a:t>Improved CMC profitability by streamlining footprint/cost structure</a:t>
                      </a:r>
                    </a:p>
                  </a:txBody>
                  <a:tcPr marL="182880" marT="182880" marB="182880">
                    <a:solidFill>
                      <a:schemeClr val="bg1">
                        <a:lumMod val="85000"/>
                      </a:schemeClr>
                    </a:solidFill>
                  </a:tcPr>
                </a:tc>
                <a:extLst>
                  <a:ext uri="{0D108BD9-81ED-4DB2-BD59-A6C34878D82A}">
                    <a16:rowId xmlns:a16="http://schemas.microsoft.com/office/drawing/2014/main" val="10003"/>
                  </a:ext>
                </a:extLst>
              </a:tr>
            </a:tbl>
          </a:graphicData>
        </a:graphic>
      </p:graphicFrame>
      <p:sp>
        <p:nvSpPr>
          <p:cNvPr id="5" name="TextBox 4"/>
          <p:cNvSpPr txBox="1"/>
          <p:nvPr/>
        </p:nvSpPr>
        <p:spPr>
          <a:xfrm>
            <a:off x="5983676" y="1493521"/>
            <a:ext cx="2779324" cy="1789978"/>
          </a:xfrm>
          <a:prstGeom prst="rect">
            <a:avLst/>
          </a:prstGeom>
          <a:solidFill>
            <a:srgbClr val="0B5C78"/>
          </a:solidFill>
          <a:effectLst>
            <a:innerShdw blurRad="63500" dist="50800" dir="2700000">
              <a:prstClr val="black">
                <a:alpha val="50000"/>
              </a:prstClr>
            </a:innerShdw>
          </a:effectLst>
        </p:spPr>
        <p:txBody>
          <a:bodyPr wrap="square" rtlCol="0" anchor="ctr" anchorCtr="0">
            <a:noAutofit/>
          </a:bodyPr>
          <a:lstStyle/>
          <a:p>
            <a:pPr marL="0" lvl="1" algn="ctr"/>
            <a:r>
              <a:rPr lang="en-US" sz="1800" b="1" dirty="0">
                <a:solidFill>
                  <a:schemeClr val="bg1"/>
                </a:solidFill>
                <a:effectLst>
                  <a:outerShdw blurRad="50800" dist="38100" dir="2700000" algn="tl" rotWithShape="0">
                    <a:prstClr val="black">
                      <a:alpha val="40000"/>
                    </a:prstClr>
                  </a:outerShdw>
                </a:effectLst>
              </a:rPr>
              <a:t>Wood Treatment Technologies Are At </a:t>
            </a:r>
            <a:br>
              <a:rPr lang="en-US" sz="1800" b="1" dirty="0">
                <a:solidFill>
                  <a:schemeClr val="bg1"/>
                </a:solidFill>
                <a:effectLst>
                  <a:outerShdw blurRad="50800" dist="38100" dir="2700000" algn="tl" rotWithShape="0">
                    <a:prstClr val="black">
                      <a:alpha val="40000"/>
                    </a:prstClr>
                  </a:outerShdw>
                </a:effectLst>
              </a:rPr>
            </a:br>
            <a:r>
              <a:rPr lang="en-US" sz="1800" b="1" dirty="0">
                <a:solidFill>
                  <a:schemeClr val="bg1"/>
                </a:solidFill>
                <a:effectLst>
                  <a:outerShdw blurRad="50800" dist="38100" dir="2700000" algn="tl" rotWithShape="0">
                    <a:prstClr val="black">
                      <a:alpha val="40000"/>
                    </a:prstClr>
                  </a:outerShdw>
                </a:effectLst>
              </a:rPr>
              <a:t>The Heart Of Our </a:t>
            </a:r>
            <a:br>
              <a:rPr lang="en-US" sz="1800" b="1" dirty="0">
                <a:solidFill>
                  <a:schemeClr val="bg1"/>
                </a:solidFill>
                <a:effectLst>
                  <a:outerShdw blurRad="50800" dist="38100" dir="2700000" algn="tl" rotWithShape="0">
                    <a:prstClr val="black">
                      <a:alpha val="40000"/>
                    </a:prstClr>
                  </a:outerShdw>
                </a:effectLst>
              </a:rPr>
            </a:br>
            <a:r>
              <a:rPr lang="en-US" sz="1800" b="1" dirty="0">
                <a:solidFill>
                  <a:schemeClr val="bg1"/>
                </a:solidFill>
                <a:effectLst>
                  <a:outerShdw blurRad="50800" dist="38100" dir="2700000" algn="tl" rotWithShape="0">
                    <a:prstClr val="black">
                      <a:alpha val="40000"/>
                    </a:prstClr>
                  </a:outerShdw>
                </a:effectLst>
              </a:rPr>
              <a:t>Value Creation Model</a:t>
            </a:r>
          </a:p>
        </p:txBody>
      </p:sp>
      <p:pic>
        <p:nvPicPr>
          <p:cNvPr id="6" name="Picture 5" descr="MicroPro Deck 100_0735.jpg"/>
          <p:cNvPicPr>
            <a:picLocks noChangeAspect="1"/>
          </p:cNvPicPr>
          <p:nvPr/>
        </p:nvPicPr>
        <p:blipFill rotWithShape="1">
          <a:blip r:embed="rId2" cstate="email">
            <a:extLst>
              <a:ext uri="{28A0092B-C50C-407E-A947-70E740481C1C}">
                <a14:useLocalDpi xmlns:a14="http://schemas.microsoft.com/office/drawing/2010/main" val="0"/>
              </a:ext>
            </a:extLst>
          </a:blip>
          <a:srcRect l="15396" b="24980"/>
          <a:stretch/>
        </p:blipFill>
        <p:spPr>
          <a:xfrm>
            <a:off x="5983676" y="3283499"/>
            <a:ext cx="2779324" cy="2964899"/>
          </a:xfrm>
          <a:prstGeom prst="rect">
            <a:avLst/>
          </a:prstGeom>
        </p:spPr>
      </p:pic>
    </p:spTree>
    <p:extLst>
      <p:ext uri="{BB962C8B-B14F-4D97-AF65-F5344CB8AC3E}">
        <p14:creationId xmlns:p14="http://schemas.microsoft.com/office/powerpoint/2010/main" val="2013865116"/>
      </p:ext>
    </p:extLst>
  </p:cSld>
  <p:clrMapOvr>
    <a:masterClrMapping/>
  </p:clrMapOvr>
  <p:transition>
    <p:cover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231071" y="2272039"/>
            <a:ext cx="2675180" cy="3976361"/>
          </a:xfrm>
          <a:prstGeom prst="rect">
            <a:avLst/>
          </a:prstGeom>
          <a:solidFill>
            <a:schemeClr val="bg1">
              <a:lumMod val="85000"/>
            </a:schemeClr>
          </a:solidFill>
          <a:ln w="38100" cmpd="sng">
            <a:solidFill>
              <a:srgbClr val="FFFFFF"/>
            </a:solidFill>
          </a:ln>
        </p:spPr>
        <p:txBody>
          <a:bodyPr wrap="square" lIns="182880" tIns="365760" rIns="182880" rtlCol="0" anchor="t" anchorCtr="0">
            <a:noAutofit/>
          </a:bodyPr>
          <a:lstStyle/>
          <a:p>
            <a:pPr marL="115888" indent="-115888" algn="l" defTabSz="1019175">
              <a:spcBef>
                <a:spcPts val="100"/>
              </a:spcBef>
              <a:spcAft>
                <a:spcPts val="700"/>
              </a:spcAft>
              <a:buClr>
                <a:schemeClr val="accent2"/>
              </a:buClr>
              <a:buSzPct val="100000"/>
              <a:buFont typeface="Arial"/>
              <a:buChar char="•"/>
              <a:defRPr/>
            </a:pPr>
            <a:r>
              <a:rPr lang="en-US" sz="1100" dirty="0">
                <a:latin typeface="+mn-lt"/>
                <a:ea typeface="Times New Roman" panose="02020603050405020304" pitchFamily="18" charset="0"/>
              </a:rPr>
              <a:t>Restructured CMC operating footprint and improved segment Adj. EBITDA margins from low of 1.5% in 2015 to 18.5% in LTM 6/30/18</a:t>
            </a:r>
          </a:p>
          <a:p>
            <a:pPr marL="115888" indent="-115888" algn="l" defTabSz="1019175">
              <a:spcBef>
                <a:spcPts val="100"/>
              </a:spcBef>
              <a:spcAft>
                <a:spcPts val="700"/>
              </a:spcAft>
              <a:buClr>
                <a:schemeClr val="accent2"/>
              </a:buClr>
              <a:buSzPct val="100000"/>
              <a:buFont typeface="Arial"/>
              <a:buChar char="•"/>
              <a:defRPr/>
            </a:pPr>
            <a:r>
              <a:rPr lang="en-US" sz="1100" dirty="0">
                <a:latin typeface="+mn-lt"/>
                <a:ea typeface="Times New Roman" panose="02020603050405020304" pitchFamily="18" charset="0"/>
              </a:rPr>
              <a:t>Divested small, non-core, margin-dilutive businesses</a:t>
            </a:r>
          </a:p>
          <a:p>
            <a:pPr marL="115888" indent="-115888" algn="l" defTabSz="1019175">
              <a:spcBef>
                <a:spcPts val="100"/>
              </a:spcBef>
              <a:spcAft>
                <a:spcPts val="700"/>
              </a:spcAft>
              <a:buClr>
                <a:schemeClr val="accent2"/>
              </a:buClr>
              <a:buSzPct val="100000"/>
              <a:buFont typeface="Arial"/>
              <a:buChar char="•"/>
              <a:defRPr/>
            </a:pPr>
            <a:r>
              <a:rPr lang="en-US" sz="1100" dirty="0">
                <a:latin typeface="+mn-lt"/>
                <a:ea typeface="Times New Roman" panose="02020603050405020304" pitchFamily="18" charset="0"/>
              </a:rPr>
              <a:t>Reduced exposure to low-margin Chinese business by exiting two joint-ventures</a:t>
            </a:r>
          </a:p>
          <a:p>
            <a:pPr marL="115888" indent="-115888" algn="l" defTabSz="1019175">
              <a:spcBef>
                <a:spcPts val="100"/>
              </a:spcBef>
              <a:spcAft>
                <a:spcPts val="700"/>
              </a:spcAft>
              <a:buClr>
                <a:schemeClr val="accent2"/>
              </a:buClr>
              <a:buSzPct val="100000"/>
              <a:buFont typeface="Arial"/>
              <a:buChar char="•"/>
              <a:defRPr/>
            </a:pPr>
            <a:r>
              <a:rPr lang="en-US" sz="1100" dirty="0">
                <a:latin typeface="+mn-lt"/>
              </a:rPr>
              <a:t>Increased presence in higher-margin Performance Chemicals business from 21% in 2014 pro-forma sales compared with 26% in LTM 6/30/18</a:t>
            </a:r>
          </a:p>
          <a:p>
            <a:pPr marL="115888" indent="-115888" algn="l" defTabSz="1019175">
              <a:spcBef>
                <a:spcPts val="100"/>
              </a:spcBef>
              <a:spcAft>
                <a:spcPts val="700"/>
              </a:spcAft>
              <a:buClr>
                <a:schemeClr val="accent2"/>
              </a:buClr>
              <a:buSzPct val="100000"/>
              <a:buFont typeface="Arial"/>
              <a:buChar char="•"/>
              <a:defRPr/>
            </a:pPr>
            <a:r>
              <a:rPr lang="en-US" sz="1100" dirty="0">
                <a:latin typeface="+mn-lt"/>
              </a:rPr>
              <a:t>Improved consolidated Adj. EBITDA margins from 7.5% in 2014 to </a:t>
            </a:r>
            <a:r>
              <a:rPr lang="en-US" sz="1100" dirty="0">
                <a:ea typeface="Times New Roman" panose="02020603050405020304" pitchFamily="18" charset="0"/>
              </a:rPr>
              <a:t>14.1% in LTM 6/30/18</a:t>
            </a:r>
            <a:endParaRPr lang="en-GB" sz="1400" dirty="0">
              <a:latin typeface="Arial"/>
            </a:endParaRPr>
          </a:p>
        </p:txBody>
      </p:sp>
      <p:sp>
        <p:nvSpPr>
          <p:cNvPr id="15" name="TextBox 14"/>
          <p:cNvSpPr txBox="1"/>
          <p:nvPr/>
        </p:nvSpPr>
        <p:spPr>
          <a:xfrm>
            <a:off x="6087820" y="2349135"/>
            <a:ext cx="2675179" cy="3975465"/>
          </a:xfrm>
          <a:prstGeom prst="rect">
            <a:avLst/>
          </a:prstGeom>
          <a:solidFill>
            <a:schemeClr val="bg1">
              <a:lumMod val="85000"/>
            </a:schemeClr>
          </a:solidFill>
          <a:ln w="38100" cmpd="sng">
            <a:solidFill>
              <a:srgbClr val="FFFFFF"/>
            </a:solidFill>
          </a:ln>
        </p:spPr>
        <p:txBody>
          <a:bodyPr wrap="square" lIns="182880" tIns="365760" rIns="182880" rtlCol="0" anchor="t" anchorCtr="0">
            <a:noAutofit/>
          </a:bodyPr>
          <a:lstStyle/>
          <a:p>
            <a:pPr marL="115888" indent="-115888" algn="l" defTabSz="1019175">
              <a:spcBef>
                <a:spcPts val="100"/>
              </a:spcBef>
              <a:spcAft>
                <a:spcPts val="700"/>
              </a:spcAft>
              <a:buClr>
                <a:schemeClr val="accent2"/>
              </a:buClr>
              <a:buSzPct val="100000"/>
              <a:buFont typeface="Arial"/>
              <a:buChar char="•"/>
              <a:defRPr/>
            </a:pPr>
            <a:r>
              <a:rPr lang="en-US" sz="1100" dirty="0">
                <a:latin typeface="+mn-lt"/>
                <a:ea typeface="Times New Roman" panose="02020603050405020304" pitchFamily="18" charset="0"/>
              </a:rPr>
              <a:t>Niche markets with small number </a:t>
            </a:r>
            <a:br>
              <a:rPr lang="en-US" sz="1100" dirty="0">
                <a:latin typeface="+mn-lt"/>
                <a:ea typeface="Times New Roman" panose="02020603050405020304" pitchFamily="18" charset="0"/>
              </a:rPr>
            </a:br>
            <a:r>
              <a:rPr lang="en-US" sz="1100" dirty="0">
                <a:latin typeface="+mn-lt"/>
                <a:ea typeface="Times New Roman" panose="02020603050405020304" pitchFamily="18" charset="0"/>
              </a:rPr>
              <a:t>of sizable competitors</a:t>
            </a:r>
          </a:p>
          <a:p>
            <a:pPr marL="115888" indent="-115888" algn="l" defTabSz="1019175">
              <a:spcBef>
                <a:spcPts val="100"/>
              </a:spcBef>
              <a:spcAft>
                <a:spcPts val="700"/>
              </a:spcAft>
              <a:buClr>
                <a:schemeClr val="accent2"/>
              </a:buClr>
              <a:buSzPct val="100000"/>
              <a:buFont typeface="Arial"/>
              <a:buChar char="•"/>
              <a:defRPr/>
            </a:pPr>
            <a:r>
              <a:rPr lang="en-US" sz="1100" dirty="0">
                <a:latin typeface="+mn-lt"/>
                <a:ea typeface="Times New Roman" panose="02020603050405020304" pitchFamily="18" charset="0"/>
              </a:rPr>
              <a:t>Tighter focus around core competency of wood allows for better stability and visibility of earnings stream</a:t>
            </a:r>
          </a:p>
          <a:p>
            <a:pPr marL="115888" indent="-115888" algn="l" defTabSz="1019175">
              <a:spcBef>
                <a:spcPts val="100"/>
              </a:spcBef>
              <a:spcAft>
                <a:spcPts val="700"/>
              </a:spcAft>
              <a:buClr>
                <a:schemeClr val="accent2"/>
              </a:buClr>
              <a:buSzPct val="100000"/>
              <a:buFont typeface="Arial"/>
              <a:buChar char="•"/>
              <a:defRPr/>
            </a:pPr>
            <a:r>
              <a:rPr lang="en-US" sz="1100" dirty="0">
                <a:latin typeface="+mn-lt"/>
                <a:ea typeface="Times New Roman" panose="02020603050405020304" pitchFamily="18" charset="0"/>
              </a:rPr>
              <a:t>Investing to serve increased demand of copper-based wood preservative products; improve distribution of oil-borne wood preservative products</a:t>
            </a:r>
          </a:p>
          <a:p>
            <a:pPr marL="115888" indent="-115888" algn="l" defTabSz="1019175">
              <a:spcBef>
                <a:spcPts val="100"/>
              </a:spcBef>
              <a:spcAft>
                <a:spcPts val="700"/>
              </a:spcAft>
              <a:buClr>
                <a:schemeClr val="accent2"/>
              </a:buClr>
              <a:buSzPct val="100000"/>
              <a:buFont typeface="Arial"/>
              <a:buChar char="•"/>
              <a:defRPr/>
            </a:pPr>
            <a:r>
              <a:rPr lang="en-US" sz="1100" dirty="0">
                <a:latin typeface="+mn-lt"/>
                <a:ea typeface="Times New Roman" panose="02020603050405020304" pitchFamily="18" charset="0"/>
              </a:rPr>
              <a:t>Focusing on wood treatment and protection technology</a:t>
            </a:r>
          </a:p>
          <a:p>
            <a:pPr marL="115888" indent="-115888" algn="l" defTabSz="1019175">
              <a:spcBef>
                <a:spcPts val="100"/>
              </a:spcBef>
              <a:spcAft>
                <a:spcPts val="700"/>
              </a:spcAft>
              <a:buClr>
                <a:schemeClr val="accent2"/>
              </a:buClr>
              <a:buSzPct val="100000"/>
              <a:buFont typeface="Arial"/>
              <a:buChar char="•"/>
              <a:defRPr/>
            </a:pPr>
            <a:r>
              <a:rPr lang="en-US" sz="1100" dirty="0">
                <a:latin typeface="+mn-lt"/>
                <a:ea typeface="Calibri" panose="020F0502020204030204" pitchFamily="34" charset="0"/>
              </a:rPr>
              <a:t>Pursue growth opportunities through selective tuck-in acquisitions primarily in wood related markets</a:t>
            </a:r>
            <a:endParaRPr lang="en-GB" sz="1100" dirty="0">
              <a:latin typeface="+mn-lt"/>
            </a:endParaRPr>
          </a:p>
        </p:txBody>
      </p:sp>
      <p:sp>
        <p:nvSpPr>
          <p:cNvPr id="11" name="TextBox 10"/>
          <p:cNvSpPr txBox="1"/>
          <p:nvPr/>
        </p:nvSpPr>
        <p:spPr>
          <a:xfrm>
            <a:off x="381000" y="2425780"/>
            <a:ext cx="2675179" cy="3975020"/>
          </a:xfrm>
          <a:prstGeom prst="rect">
            <a:avLst/>
          </a:prstGeom>
          <a:solidFill>
            <a:schemeClr val="bg1">
              <a:lumMod val="85000"/>
            </a:schemeClr>
          </a:solidFill>
          <a:ln w="38100" cmpd="sng">
            <a:solidFill>
              <a:srgbClr val="FFFFFF"/>
            </a:solidFill>
          </a:ln>
        </p:spPr>
        <p:txBody>
          <a:bodyPr wrap="square" lIns="182880" tIns="365760" rIns="182880" rtlCol="0" anchor="t" anchorCtr="0">
            <a:noAutofit/>
          </a:bodyPr>
          <a:lstStyle/>
          <a:p>
            <a:pPr marL="115888" indent="-115888" algn="l" defTabSz="1019175">
              <a:spcBef>
                <a:spcPts val="100"/>
              </a:spcBef>
              <a:spcAft>
                <a:spcPts val="700"/>
              </a:spcAft>
              <a:buClr>
                <a:schemeClr val="accent2"/>
              </a:buClr>
              <a:buSzPct val="100000"/>
              <a:buFont typeface="Arial"/>
              <a:buChar char="•"/>
              <a:defRPr/>
            </a:pPr>
            <a:r>
              <a:rPr lang="en-US" sz="1100" dirty="0">
                <a:latin typeface="+mn-lt"/>
                <a:ea typeface="Times New Roman" panose="02020603050405020304" pitchFamily="18" charset="0"/>
              </a:rPr>
              <a:t>Following acquisitions made in early 2018, p</a:t>
            </a:r>
            <a:r>
              <a:rPr lang="en-US" sz="1100" dirty="0">
                <a:solidFill>
                  <a:srgbClr val="01617A"/>
                </a:solidFill>
                <a:latin typeface="+mn-lt"/>
              </a:rPr>
              <a:t>ro-forma net debt to adjusted EBITDA anticipated to be ≤ 3.5 by 12/31/18; </a:t>
            </a:r>
            <a:r>
              <a:rPr lang="en-US" sz="1100" dirty="0">
                <a:ea typeface="Times New Roman" panose="02020603050405020304" pitchFamily="18" charset="0"/>
              </a:rPr>
              <a:t>net leverage was 3.1 at 12/31/17 compared with 5.1 at 12/31/14</a:t>
            </a:r>
            <a:endParaRPr lang="en-US" sz="1100" dirty="0">
              <a:solidFill>
                <a:srgbClr val="01617A"/>
              </a:solidFill>
              <a:latin typeface="+mn-lt"/>
            </a:endParaRPr>
          </a:p>
          <a:p>
            <a:pPr marL="115888" indent="-115888" algn="l" defTabSz="1019175">
              <a:spcBef>
                <a:spcPts val="100"/>
              </a:spcBef>
              <a:spcAft>
                <a:spcPts val="400"/>
              </a:spcAft>
              <a:buClr>
                <a:schemeClr val="accent2"/>
              </a:buClr>
              <a:buSzPct val="100000"/>
              <a:buFont typeface="Arial"/>
              <a:buChar char="•"/>
              <a:defRPr/>
            </a:pPr>
            <a:r>
              <a:rPr lang="en-US" sz="1100" dirty="0">
                <a:latin typeface="+mn-lt"/>
                <a:ea typeface="Times New Roman" panose="02020603050405020304" pitchFamily="18" charset="0"/>
              </a:rPr>
              <a:t>Refinanced debt in February 2017:</a:t>
            </a:r>
          </a:p>
          <a:p>
            <a:pPr marL="288925" lvl="1" indent="-174625" algn="l">
              <a:spcBef>
                <a:spcPts val="100"/>
              </a:spcBef>
              <a:spcAft>
                <a:spcPts val="400"/>
              </a:spcAft>
              <a:buClr>
                <a:srgbClr val="008000"/>
              </a:buClr>
              <a:buFont typeface="Wingdings" charset="2"/>
              <a:buChar char="ü"/>
            </a:pPr>
            <a:r>
              <a:rPr lang="en-US" sz="1000" dirty="0">
                <a:latin typeface="+mn-lt"/>
                <a:ea typeface="Times New Roman" panose="02020603050405020304" pitchFamily="18" charset="0"/>
              </a:rPr>
              <a:t>Extended senior notes from 2019 to 2025; moved to unsecured status</a:t>
            </a:r>
          </a:p>
          <a:p>
            <a:pPr marL="288925" lvl="1" indent="-174625" algn="l">
              <a:spcBef>
                <a:spcPts val="100"/>
              </a:spcBef>
              <a:spcAft>
                <a:spcPts val="400"/>
              </a:spcAft>
              <a:buClr>
                <a:srgbClr val="008000"/>
              </a:buClr>
              <a:buFont typeface="Wingdings" charset="2"/>
              <a:buChar char="ü"/>
            </a:pPr>
            <a:r>
              <a:rPr lang="en-US" sz="1000" dirty="0">
                <a:latin typeface="+mn-lt"/>
                <a:ea typeface="Times New Roman" panose="02020603050405020304" pitchFamily="18" charset="0"/>
              </a:rPr>
              <a:t>Increased senior notes from </a:t>
            </a:r>
            <a:br>
              <a:rPr lang="en-US" sz="1000" dirty="0">
                <a:latin typeface="+mn-lt"/>
                <a:ea typeface="Times New Roman" panose="02020603050405020304" pitchFamily="18" charset="0"/>
              </a:rPr>
            </a:br>
            <a:r>
              <a:rPr lang="en-US" sz="1000" dirty="0">
                <a:latin typeface="+mn-lt"/>
                <a:ea typeface="Times New Roman" panose="02020603050405020304" pitchFamily="18" charset="0"/>
              </a:rPr>
              <a:t>$300M to $500M</a:t>
            </a:r>
          </a:p>
          <a:p>
            <a:pPr marL="288925" lvl="1" indent="-174625" algn="l">
              <a:spcBef>
                <a:spcPts val="100"/>
              </a:spcBef>
              <a:spcAft>
                <a:spcPts val="400"/>
              </a:spcAft>
              <a:buClr>
                <a:srgbClr val="008000"/>
              </a:buClr>
              <a:buFont typeface="Wingdings" charset="2"/>
              <a:buChar char="ü"/>
            </a:pPr>
            <a:r>
              <a:rPr lang="en-US" sz="1000" dirty="0">
                <a:latin typeface="+mn-lt"/>
                <a:ea typeface="Times New Roman" panose="02020603050405020304" pitchFamily="18" charset="0"/>
              </a:rPr>
              <a:t>Reduced coupon rate from</a:t>
            </a:r>
            <a:br>
              <a:rPr lang="en-US" sz="1000" dirty="0">
                <a:latin typeface="+mn-lt"/>
                <a:ea typeface="Times New Roman" panose="02020603050405020304" pitchFamily="18" charset="0"/>
              </a:rPr>
            </a:br>
            <a:r>
              <a:rPr lang="en-US" sz="1000" dirty="0">
                <a:latin typeface="+mn-lt"/>
                <a:ea typeface="Times New Roman" panose="02020603050405020304" pitchFamily="18" charset="0"/>
              </a:rPr>
              <a:t>7.875% to 6.0%</a:t>
            </a:r>
          </a:p>
          <a:p>
            <a:pPr marL="288925" lvl="1" indent="-174625" algn="l">
              <a:spcBef>
                <a:spcPts val="100"/>
              </a:spcBef>
              <a:spcAft>
                <a:spcPts val="400"/>
              </a:spcAft>
              <a:buClr>
                <a:srgbClr val="008000"/>
              </a:buClr>
              <a:buFont typeface="Wingdings" charset="2"/>
              <a:buChar char="ü"/>
            </a:pPr>
            <a:r>
              <a:rPr lang="en-US" sz="1000" dirty="0">
                <a:latin typeface="+mn-lt"/>
                <a:ea typeface="Times New Roman" panose="02020603050405020304" pitchFamily="18" charset="0"/>
              </a:rPr>
              <a:t>Eliminated term loan and mandatory annual amortization of $30M</a:t>
            </a:r>
          </a:p>
          <a:p>
            <a:pPr marL="288925" lvl="1" indent="-174625" algn="l">
              <a:spcBef>
                <a:spcPts val="100"/>
              </a:spcBef>
              <a:spcAft>
                <a:spcPts val="400"/>
              </a:spcAft>
              <a:buClr>
                <a:srgbClr val="008000"/>
              </a:buClr>
              <a:buFont typeface="Wingdings" charset="2"/>
              <a:buChar char="ü"/>
            </a:pPr>
            <a:r>
              <a:rPr lang="en-US" sz="1000" dirty="0">
                <a:latin typeface="+mn-lt"/>
                <a:ea typeface="Times New Roman" panose="02020603050405020304" pitchFamily="18" charset="0"/>
              </a:rPr>
              <a:t>Extended revolving credit facility from 2019 to 2022</a:t>
            </a:r>
            <a:endParaRPr lang="en-GB" sz="1000" dirty="0">
              <a:latin typeface="+mn-lt"/>
            </a:endParaRPr>
          </a:p>
        </p:txBody>
      </p:sp>
      <p:sp>
        <p:nvSpPr>
          <p:cNvPr id="25603" name="MASTER_ITEMTitle"/>
          <p:cNvSpPr>
            <a:spLocks noGrp="1" noChangeArrowheads="1"/>
          </p:cNvSpPr>
          <p:nvPr>
            <p:ph type="title"/>
            <p:custDataLst>
              <p:tags r:id="rId2"/>
            </p:custDataLst>
          </p:nvPr>
        </p:nvSpPr>
        <p:spPr/>
        <p:txBody>
          <a:bodyPr/>
          <a:lstStyle/>
          <a:p>
            <a:pPr eaLnBrk="1" hangingPunct="1"/>
            <a:r>
              <a:rPr lang="en-US" altLang="ja-JP" dirty="0">
                <a:solidFill>
                  <a:srgbClr val="0B5C78"/>
                </a:solidFill>
                <a:ea typeface="MS PGothic" pitchFamily="34" charset="-128"/>
              </a:rPr>
              <a:t>Business Strategy</a:t>
            </a:r>
          </a:p>
        </p:txBody>
      </p:sp>
      <p:sp>
        <p:nvSpPr>
          <p:cNvPr id="4" name="Down Arrow 3"/>
          <p:cNvSpPr/>
          <p:nvPr/>
        </p:nvSpPr>
        <p:spPr bwMode="auto">
          <a:xfrm>
            <a:off x="376237" y="1413191"/>
            <a:ext cx="2675179" cy="1094091"/>
          </a:xfrm>
          <a:prstGeom prst="downArrow">
            <a:avLst>
              <a:gd name="adj1" fmla="val 100000"/>
              <a:gd name="adj2" fmla="val 21020"/>
            </a:avLst>
          </a:prstGeom>
          <a:solidFill>
            <a:srgbClr val="0B5C78"/>
          </a:solidFill>
          <a:ln w="38100" cap="flat" cmpd="sng" algn="ctr">
            <a:solidFill>
              <a:srgbClr val="FFFFFF"/>
            </a:solidFill>
            <a:prstDash val="solid"/>
            <a:round/>
            <a:headEnd type="none" w="med" len="med"/>
            <a:tailEnd type="none" w="med" len="med"/>
          </a:ln>
          <a:effectLst>
            <a:innerShdw blurRad="63500" dist="50800" dir="2700000">
              <a:prstClr val="black">
                <a:alpha val="50000"/>
              </a:prstClr>
            </a:innerShdw>
          </a:effectLst>
        </p:spPr>
        <p:txBody>
          <a:bodyPr vert="horz" wrap="square" lIns="91440" tIns="182880" rIns="91440" bIns="45720" numCol="1" rtlCol="0" anchor="t" anchorCtr="0" compatLnSpc="1">
            <a:prstTxWarp prst="textNoShape">
              <a:avLst/>
            </a:prstTxWarp>
          </a:bodyPr>
          <a:lstStyle/>
          <a:p>
            <a:pPr lvl="0" algn="ctr">
              <a:spcBef>
                <a:spcPct val="25000"/>
              </a:spcBef>
              <a:spcAft>
                <a:spcPts val="600"/>
              </a:spcAft>
              <a:defRPr/>
            </a:pPr>
            <a:r>
              <a:rPr lang="en-US" sz="1400" b="1" dirty="0">
                <a:solidFill>
                  <a:srgbClr val="FFFFFF"/>
                </a:solidFill>
                <a:effectLst>
                  <a:outerShdw blurRad="50800" dist="38100" dir="2700000" algn="tl" rotWithShape="0">
                    <a:prstClr val="black">
                      <a:alpha val="40000"/>
                    </a:prstClr>
                  </a:outerShdw>
                </a:effectLst>
                <a:latin typeface="Arial"/>
              </a:rPr>
              <a:t>Strengthen Balance </a:t>
            </a:r>
            <a:br>
              <a:rPr lang="en-US" sz="1400" b="1" dirty="0">
                <a:solidFill>
                  <a:srgbClr val="FFFFFF"/>
                </a:solidFill>
                <a:effectLst>
                  <a:outerShdw blurRad="50800" dist="38100" dir="2700000" algn="tl" rotWithShape="0">
                    <a:prstClr val="black">
                      <a:alpha val="40000"/>
                    </a:prstClr>
                  </a:outerShdw>
                </a:effectLst>
                <a:latin typeface="Arial"/>
              </a:rPr>
            </a:br>
            <a:r>
              <a:rPr lang="en-US" sz="1400" b="1" dirty="0">
                <a:solidFill>
                  <a:srgbClr val="FFFFFF"/>
                </a:solidFill>
                <a:effectLst>
                  <a:outerShdw blurRad="50800" dist="38100" dir="2700000" algn="tl" rotWithShape="0">
                    <a:prstClr val="black">
                      <a:alpha val="40000"/>
                    </a:prstClr>
                  </a:outerShdw>
                </a:effectLst>
                <a:latin typeface="Arial"/>
              </a:rPr>
              <a:t>Sheet and Improve </a:t>
            </a:r>
            <a:br>
              <a:rPr lang="en-US" sz="1400" b="1" dirty="0">
                <a:solidFill>
                  <a:srgbClr val="FFFFFF"/>
                </a:solidFill>
                <a:effectLst>
                  <a:outerShdw blurRad="50800" dist="38100" dir="2700000" algn="tl" rotWithShape="0">
                    <a:prstClr val="black">
                      <a:alpha val="40000"/>
                    </a:prstClr>
                  </a:outerShdw>
                </a:effectLst>
                <a:latin typeface="Arial"/>
              </a:rPr>
            </a:br>
            <a:r>
              <a:rPr lang="en-US" sz="1400" b="1" dirty="0">
                <a:solidFill>
                  <a:srgbClr val="FFFFFF"/>
                </a:solidFill>
                <a:effectLst>
                  <a:outerShdw blurRad="50800" dist="38100" dir="2700000" algn="tl" rotWithShape="0">
                    <a:prstClr val="black">
                      <a:alpha val="40000"/>
                    </a:prstClr>
                  </a:outerShdw>
                </a:effectLst>
                <a:latin typeface="Arial"/>
              </a:rPr>
              <a:t>Financial Flexibility</a:t>
            </a:r>
          </a:p>
        </p:txBody>
      </p:sp>
      <p:sp>
        <p:nvSpPr>
          <p:cNvPr id="16" name="Down Arrow 15"/>
          <p:cNvSpPr/>
          <p:nvPr/>
        </p:nvSpPr>
        <p:spPr bwMode="auto">
          <a:xfrm>
            <a:off x="3231071" y="1413191"/>
            <a:ext cx="2675179" cy="1094091"/>
          </a:xfrm>
          <a:prstGeom prst="downArrow">
            <a:avLst>
              <a:gd name="adj1" fmla="val 100000"/>
              <a:gd name="adj2" fmla="val 21020"/>
            </a:avLst>
          </a:prstGeom>
          <a:solidFill>
            <a:schemeClr val="accent2"/>
          </a:solidFill>
          <a:ln w="38100" cap="flat" cmpd="sng" algn="ctr">
            <a:solidFill>
              <a:srgbClr val="FFFFFF"/>
            </a:solidFill>
            <a:prstDash val="solid"/>
            <a:round/>
            <a:headEnd type="none" w="med" len="med"/>
            <a:tailEnd type="none" w="med" len="med"/>
          </a:ln>
          <a:effectLst>
            <a:innerShdw blurRad="63500" dist="50800" dir="2700000">
              <a:prstClr val="black">
                <a:alpha val="50000"/>
              </a:prstClr>
            </a:innerShdw>
          </a:effectLst>
        </p:spPr>
        <p:txBody>
          <a:bodyPr vert="horz" wrap="square" lIns="91440" tIns="182880" rIns="91440" bIns="45720" numCol="1" rtlCol="0" anchor="t" anchorCtr="0" compatLnSpc="1">
            <a:prstTxWarp prst="textNoShape">
              <a:avLst/>
            </a:prstTxWarp>
          </a:bodyPr>
          <a:lstStyle/>
          <a:p>
            <a:pPr lvl="0" algn="ctr">
              <a:spcBef>
                <a:spcPct val="25000"/>
              </a:spcBef>
              <a:spcAft>
                <a:spcPts val="600"/>
              </a:spcAft>
              <a:defRPr/>
            </a:pPr>
            <a:r>
              <a:rPr lang="en-US" sz="1400" b="1" dirty="0">
                <a:solidFill>
                  <a:srgbClr val="FFFFFF"/>
                </a:solidFill>
                <a:effectLst>
                  <a:outerShdw blurRad="50800" dist="38100" dir="2700000" algn="tl" rotWithShape="0">
                    <a:prstClr val="black">
                      <a:alpha val="40000"/>
                    </a:prstClr>
                  </a:outerShdw>
                </a:effectLst>
                <a:latin typeface="Arial"/>
              </a:rPr>
              <a:t>Improve Profitability </a:t>
            </a:r>
            <a:br>
              <a:rPr lang="en-US" sz="1400" b="1" dirty="0">
                <a:solidFill>
                  <a:srgbClr val="FFFFFF"/>
                </a:solidFill>
                <a:effectLst>
                  <a:outerShdw blurRad="50800" dist="38100" dir="2700000" algn="tl" rotWithShape="0">
                    <a:prstClr val="black">
                      <a:alpha val="40000"/>
                    </a:prstClr>
                  </a:outerShdw>
                </a:effectLst>
                <a:latin typeface="Arial"/>
              </a:rPr>
            </a:br>
            <a:r>
              <a:rPr lang="en-US" sz="1400" b="1" dirty="0">
                <a:solidFill>
                  <a:srgbClr val="FFFFFF"/>
                </a:solidFill>
                <a:effectLst>
                  <a:outerShdw blurRad="50800" dist="38100" dir="2700000" algn="tl" rotWithShape="0">
                    <a:prstClr val="black">
                      <a:alpha val="40000"/>
                    </a:prstClr>
                  </a:outerShdw>
                </a:effectLst>
                <a:latin typeface="Arial"/>
              </a:rPr>
              <a:t>and Expand Margin</a:t>
            </a:r>
          </a:p>
        </p:txBody>
      </p:sp>
      <p:sp>
        <p:nvSpPr>
          <p:cNvPr id="17" name="Down Arrow 16"/>
          <p:cNvSpPr/>
          <p:nvPr/>
        </p:nvSpPr>
        <p:spPr bwMode="auto">
          <a:xfrm>
            <a:off x="6087821" y="1413191"/>
            <a:ext cx="2675179" cy="1094091"/>
          </a:xfrm>
          <a:prstGeom prst="downArrow">
            <a:avLst>
              <a:gd name="adj1" fmla="val 100000"/>
              <a:gd name="adj2" fmla="val 21004"/>
            </a:avLst>
          </a:prstGeom>
          <a:solidFill>
            <a:schemeClr val="tx1"/>
          </a:solidFill>
          <a:ln w="38100" cap="flat" cmpd="sng" algn="ctr">
            <a:solidFill>
              <a:srgbClr val="FFFFFF"/>
            </a:solidFill>
            <a:prstDash val="solid"/>
            <a:round/>
            <a:headEnd type="none" w="med" len="med"/>
            <a:tailEnd type="none" w="med" len="med"/>
          </a:ln>
          <a:effectLst>
            <a:innerShdw blurRad="63500" dist="50800" dir="2700000">
              <a:prstClr val="black">
                <a:alpha val="50000"/>
              </a:prstClr>
            </a:innerShdw>
          </a:effectLst>
        </p:spPr>
        <p:txBody>
          <a:bodyPr vert="horz" wrap="square" lIns="91440" tIns="182880" rIns="91440" bIns="45720" numCol="1" rtlCol="0" anchor="t" anchorCtr="0" compatLnSpc="1">
            <a:prstTxWarp prst="textNoShape">
              <a:avLst/>
            </a:prstTxWarp>
          </a:bodyPr>
          <a:lstStyle/>
          <a:p>
            <a:pPr lvl="0" algn="ctr">
              <a:spcBef>
                <a:spcPct val="25000"/>
              </a:spcBef>
              <a:spcAft>
                <a:spcPts val="600"/>
              </a:spcAft>
              <a:defRPr/>
            </a:pPr>
            <a:r>
              <a:rPr lang="en-US" sz="1400" b="1" dirty="0">
                <a:solidFill>
                  <a:srgbClr val="FFFFFF"/>
                </a:solidFill>
                <a:effectLst>
                  <a:outerShdw blurRad="50800" dist="38100" dir="2700000" algn="tl" rotWithShape="0">
                    <a:prstClr val="black">
                      <a:alpha val="40000"/>
                    </a:prstClr>
                  </a:outerShdw>
                </a:effectLst>
                <a:latin typeface="Arial"/>
              </a:rPr>
              <a:t>Repositioned</a:t>
            </a:r>
            <a:br>
              <a:rPr lang="en-US" sz="1400" b="1" dirty="0">
                <a:solidFill>
                  <a:srgbClr val="FFFFFF"/>
                </a:solidFill>
                <a:effectLst>
                  <a:outerShdw blurRad="50800" dist="38100" dir="2700000" algn="tl" rotWithShape="0">
                    <a:prstClr val="black">
                      <a:alpha val="40000"/>
                    </a:prstClr>
                  </a:outerShdw>
                </a:effectLst>
                <a:latin typeface="Arial"/>
              </a:rPr>
            </a:br>
            <a:r>
              <a:rPr lang="en-US" sz="1400" b="1" dirty="0">
                <a:solidFill>
                  <a:srgbClr val="FFFFFF"/>
                </a:solidFill>
                <a:effectLst>
                  <a:outerShdw blurRad="50800" dist="38100" dir="2700000" algn="tl" rotWithShape="0">
                    <a:prstClr val="black">
                      <a:alpha val="40000"/>
                    </a:prstClr>
                  </a:outerShdw>
                </a:effectLst>
                <a:latin typeface="Arial"/>
              </a:rPr>
              <a:t>as a Leader in Wood </a:t>
            </a:r>
            <a:br>
              <a:rPr lang="en-US" sz="1400" b="1" dirty="0">
                <a:solidFill>
                  <a:srgbClr val="FFFFFF"/>
                </a:solidFill>
                <a:effectLst>
                  <a:outerShdw blurRad="50800" dist="38100" dir="2700000" algn="tl" rotWithShape="0">
                    <a:prstClr val="black">
                      <a:alpha val="40000"/>
                    </a:prstClr>
                  </a:outerShdw>
                </a:effectLst>
                <a:latin typeface="Arial"/>
              </a:rPr>
            </a:br>
            <a:r>
              <a:rPr lang="en-US" sz="1400" b="1" dirty="0">
                <a:solidFill>
                  <a:srgbClr val="FFFFFF"/>
                </a:solidFill>
                <a:effectLst>
                  <a:outerShdw blurRad="50800" dist="38100" dir="2700000" algn="tl" rotWithShape="0">
                    <a:prstClr val="black">
                      <a:alpha val="40000"/>
                    </a:prstClr>
                  </a:outerShdw>
                </a:effectLst>
                <a:latin typeface="Arial"/>
              </a:rPr>
              <a:t>Treatment Technologies</a:t>
            </a:r>
          </a:p>
        </p:txBody>
      </p:sp>
      <p:sp>
        <p:nvSpPr>
          <p:cNvPr id="3" name="Slide Number Placeholder 2"/>
          <p:cNvSpPr>
            <a:spLocks noGrp="1"/>
          </p:cNvSpPr>
          <p:nvPr>
            <p:ph type="sldNum" sz="quarter" idx="10"/>
          </p:nvPr>
        </p:nvSpPr>
        <p:spPr/>
        <p:txBody>
          <a:bodyPr/>
          <a:lstStyle/>
          <a:p>
            <a:pPr>
              <a:defRPr/>
            </a:pPr>
            <a:fld id="{5F7964B8-082A-4F78-9251-7069D0BD0F30}"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4130438028"/>
      </p:ext>
    </p:extLst>
  </p:cSld>
  <p:clrMapOvr>
    <a:masterClrMapping/>
  </p:clrMapOvr>
  <p:transition>
    <p:cover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3470941" y="1304026"/>
            <a:ext cx="5340458" cy="2963793"/>
          </a:xfrm>
          <a:prstGeom prst="rect">
            <a:avLst/>
          </a:prstGeom>
          <a:solidFill>
            <a:schemeClr val="bg1">
              <a:lumMod val="8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pic>
        <p:nvPicPr>
          <p:cNvPr id="36" name="Picture 3" descr="C:\Users\Public\Pictures\Sample Pictures\KOP Track Pannels.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14319"/>
          <a:stretch/>
        </p:blipFill>
        <p:spPr bwMode="auto">
          <a:xfrm>
            <a:off x="5512401" y="2860464"/>
            <a:ext cx="1651540" cy="947265"/>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3" descr="C:\Users\U177951\AppData\Local\Microsoft\Windows\Temporary Internet Files\Content.Outlook\7SXL643Y\Gazebo treated with Koppers MicroPro technology.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239000" y="1688688"/>
            <a:ext cx="1444741" cy="1805916"/>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2" descr="C:\Users\U177951\AppData\Local\Microsoft\Windows\Temporary Internet Files\Content.Outlook\7SXL643Y\Deck treated with Koppers MicroShades technology (2).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569601" y="1686857"/>
            <a:ext cx="1869668" cy="1373431"/>
          </a:xfrm>
          <a:prstGeom prst="rect">
            <a:avLst/>
          </a:prstGeom>
          <a:noFill/>
          <a:extLst>
            <a:ext uri="{909E8E84-426E-40dd-AFC4-6F175D3DCCD1}">
              <a14:hiddenFill xmlns:a14="http://schemas.microsoft.com/office/drawing/2010/main" xmlns="">
                <a:solidFill>
                  <a:srgbClr val="FFFFFF"/>
                </a:solidFill>
              </a14:hiddenFill>
            </a:ext>
          </a:extLst>
        </p:spPr>
      </p:pic>
      <p:sp>
        <p:nvSpPr>
          <p:cNvPr id="25603" name="MASTER_ITEMTitle"/>
          <p:cNvSpPr>
            <a:spLocks noGrp="1" noChangeArrowheads="1"/>
          </p:cNvSpPr>
          <p:nvPr>
            <p:ph type="title"/>
            <p:custDataLst>
              <p:tags r:id="rId2"/>
            </p:custDataLst>
          </p:nvPr>
        </p:nvSpPr>
        <p:spPr>
          <a:xfrm>
            <a:off x="381000" y="369597"/>
            <a:ext cx="6478588" cy="688978"/>
          </a:xfrm>
        </p:spPr>
        <p:txBody>
          <a:bodyPr/>
          <a:lstStyle/>
          <a:p>
            <a:pPr eaLnBrk="1" hangingPunct="1"/>
            <a:r>
              <a:rPr lang="en-US" altLang="ja-JP" dirty="0">
                <a:ea typeface="MS PGothic" pitchFamily="34" charset="-128"/>
              </a:rPr>
              <a:t>At-A-Glance</a:t>
            </a:r>
          </a:p>
        </p:txBody>
      </p:sp>
      <p:sp>
        <p:nvSpPr>
          <p:cNvPr id="4" name="TextBox 3"/>
          <p:cNvSpPr txBox="1"/>
          <p:nvPr/>
        </p:nvSpPr>
        <p:spPr>
          <a:xfrm>
            <a:off x="378128" y="1304199"/>
            <a:ext cx="3003343" cy="2963446"/>
          </a:xfrm>
          <a:prstGeom prst="rect">
            <a:avLst/>
          </a:prstGeom>
          <a:solidFill>
            <a:schemeClr val="bg1">
              <a:lumMod val="85000"/>
            </a:schemeClr>
          </a:solidFill>
          <a:ln w="6350">
            <a:noFill/>
          </a:ln>
        </p:spPr>
        <p:txBody>
          <a:bodyPr wrap="square" lIns="0" rtlCol="0">
            <a:noAutofit/>
          </a:bodyPr>
          <a:lstStyle/>
          <a:p>
            <a:pPr marL="173038" lvl="1" indent="-112713" algn="l" defTabSz="1019175">
              <a:spcBef>
                <a:spcPts val="600"/>
              </a:spcBef>
              <a:spcAft>
                <a:spcPts val="600"/>
              </a:spcAft>
              <a:buClr>
                <a:srgbClr val="008000"/>
              </a:buClr>
              <a:buSzPct val="100000"/>
              <a:buFont typeface="Arial"/>
              <a:buChar char="•"/>
              <a:defRPr/>
            </a:pPr>
            <a:r>
              <a:rPr lang="en-US" sz="1400" dirty="0">
                <a:solidFill>
                  <a:srgbClr val="01617A"/>
                </a:solidFill>
                <a:latin typeface="Arial"/>
              </a:rPr>
              <a:t>Leading integrated global provider of oil and water-borne preservatives serving various market applications of treated wood</a:t>
            </a:r>
            <a:endParaRPr lang="en-GB" sz="1400" dirty="0">
              <a:solidFill>
                <a:srgbClr val="01617A"/>
              </a:solidFill>
              <a:latin typeface="Arial"/>
            </a:endParaRPr>
          </a:p>
          <a:p>
            <a:pPr marL="173038" lvl="1" indent="-112713" algn="l" defTabSz="1019175">
              <a:spcBef>
                <a:spcPts val="600"/>
              </a:spcBef>
              <a:spcAft>
                <a:spcPts val="600"/>
              </a:spcAft>
              <a:buClr>
                <a:srgbClr val="008000"/>
              </a:buClr>
              <a:buSzPct val="100000"/>
              <a:buFont typeface="Arial"/>
              <a:buChar char="•"/>
              <a:defRPr/>
            </a:pPr>
            <a:r>
              <a:rPr lang="en-GB" sz="1400" dirty="0">
                <a:solidFill>
                  <a:srgbClr val="01617A"/>
                </a:solidFill>
                <a:latin typeface="Arial"/>
              </a:rPr>
              <a:t>De-emphasizing CMC business</a:t>
            </a:r>
          </a:p>
          <a:p>
            <a:pPr marL="173038" lvl="1" indent="-112713" algn="l" defTabSz="1019175">
              <a:spcBef>
                <a:spcPts val="600"/>
              </a:spcBef>
              <a:spcAft>
                <a:spcPts val="600"/>
              </a:spcAft>
              <a:buClr>
                <a:srgbClr val="008000"/>
              </a:buClr>
              <a:buSzPct val="100000"/>
              <a:buFont typeface="Arial"/>
              <a:buChar char="•"/>
              <a:defRPr/>
            </a:pPr>
            <a:r>
              <a:rPr lang="en-GB" sz="1400" dirty="0">
                <a:solidFill>
                  <a:srgbClr val="01617A"/>
                </a:solidFill>
                <a:latin typeface="Arial"/>
              </a:rPr>
              <a:t>Global geographic footprint: </a:t>
            </a:r>
            <a:br>
              <a:rPr lang="en-GB" sz="1400" dirty="0">
                <a:solidFill>
                  <a:srgbClr val="01617A"/>
                </a:solidFill>
                <a:latin typeface="Arial"/>
              </a:rPr>
            </a:br>
            <a:r>
              <a:rPr lang="en-GB" sz="1400" dirty="0">
                <a:solidFill>
                  <a:srgbClr val="01617A"/>
                </a:solidFill>
                <a:latin typeface="Arial"/>
              </a:rPr>
              <a:t>46 locations across North America, South America, Asia, Europe and Australia</a:t>
            </a:r>
            <a:endParaRPr lang="en-US" sz="1400" dirty="0">
              <a:solidFill>
                <a:srgbClr val="01617A"/>
              </a:solidFill>
              <a:latin typeface="Arial"/>
            </a:endParaRPr>
          </a:p>
        </p:txBody>
      </p:sp>
      <p:sp>
        <p:nvSpPr>
          <p:cNvPr id="7" name="MessageStatement"/>
          <p:cNvSpPr>
            <a:spLocks noChangeArrowheads="1"/>
          </p:cNvSpPr>
          <p:nvPr/>
        </p:nvSpPr>
        <p:spPr bwMode="gray">
          <a:xfrm>
            <a:off x="3470941" y="1295400"/>
            <a:ext cx="5340458" cy="301752"/>
          </a:xfrm>
          <a:prstGeom prst="rect">
            <a:avLst/>
          </a:prstGeom>
          <a:solidFill>
            <a:srgbClr val="0B5C78"/>
          </a:solidFill>
          <a:ln w="9525">
            <a:noFill/>
            <a:miter lim="800000"/>
            <a:headEnd/>
            <a:tailEnd/>
          </a:ln>
          <a:effectLst/>
        </p:spPr>
        <p:txBody>
          <a:bodyPr wrap="square" lIns="101600" rIns="101600" anchor="ctr" anchorCtr="0">
            <a:noAutofit/>
          </a:bodyPr>
          <a:lstStyle/>
          <a:p>
            <a:pPr algn="ctr"/>
            <a:r>
              <a:rPr lang="en-US" altLang="ja-JP" sz="1200" b="1" dirty="0">
                <a:solidFill>
                  <a:prstClr val="white"/>
                </a:solidFill>
                <a:ea typeface="MS PGothic" pitchFamily="34" charset="-128"/>
              </a:rPr>
              <a:t>Selected Product and Brand Overview</a:t>
            </a:r>
          </a:p>
        </p:txBody>
      </p:sp>
      <p:sp>
        <p:nvSpPr>
          <p:cNvPr id="33" name="MessageStatement"/>
          <p:cNvSpPr>
            <a:spLocks noChangeArrowheads="1"/>
          </p:cNvSpPr>
          <p:nvPr/>
        </p:nvSpPr>
        <p:spPr bwMode="gray">
          <a:xfrm>
            <a:off x="6590961" y="4343400"/>
            <a:ext cx="2194560" cy="241612"/>
          </a:xfrm>
          <a:prstGeom prst="rect">
            <a:avLst/>
          </a:prstGeom>
          <a:noFill/>
          <a:ln w="9525">
            <a:noFill/>
            <a:miter lim="800000"/>
            <a:headEnd/>
            <a:tailEnd/>
          </a:ln>
          <a:effectLst/>
        </p:spPr>
        <p:txBody>
          <a:bodyPr wrap="square" lIns="101600" rIns="101600" anchor="t" anchorCtr="0">
            <a:noAutofit/>
          </a:bodyPr>
          <a:lstStyle/>
          <a:p>
            <a:pPr algn="ctr"/>
            <a:r>
              <a:rPr lang="en-US" altLang="ja-JP" sz="1100" b="1" dirty="0">
                <a:solidFill>
                  <a:srgbClr val="0E6374"/>
                </a:solidFill>
                <a:ea typeface="MS PGothic" pitchFamily="34" charset="-128"/>
              </a:rPr>
              <a:t>Adj. EBITDA by Segment</a:t>
            </a:r>
            <a:r>
              <a:rPr lang="en-US" altLang="ja-JP" sz="1100" b="1" baseline="30000" dirty="0">
                <a:solidFill>
                  <a:srgbClr val="0E6374"/>
                </a:solidFill>
                <a:ea typeface="MS PGothic" pitchFamily="34" charset="-128"/>
              </a:rPr>
              <a:t>1</a:t>
            </a:r>
          </a:p>
        </p:txBody>
      </p:sp>
      <p:sp>
        <p:nvSpPr>
          <p:cNvPr id="34" name="MessageStatement"/>
          <p:cNvSpPr>
            <a:spLocks noChangeArrowheads="1"/>
          </p:cNvSpPr>
          <p:nvPr/>
        </p:nvSpPr>
        <p:spPr bwMode="gray">
          <a:xfrm>
            <a:off x="4258200" y="4352026"/>
            <a:ext cx="1940522" cy="241612"/>
          </a:xfrm>
          <a:prstGeom prst="rect">
            <a:avLst/>
          </a:prstGeom>
          <a:noFill/>
          <a:ln w="9525">
            <a:noFill/>
            <a:miter lim="800000"/>
            <a:headEnd/>
            <a:tailEnd/>
          </a:ln>
          <a:effectLst/>
        </p:spPr>
        <p:txBody>
          <a:bodyPr wrap="square" lIns="101600" rIns="101600" anchor="t" anchorCtr="0">
            <a:noAutofit/>
          </a:bodyPr>
          <a:lstStyle/>
          <a:p>
            <a:pPr algn="ctr"/>
            <a:r>
              <a:rPr lang="en-US" altLang="ja-JP" sz="1100" b="1" dirty="0">
                <a:solidFill>
                  <a:srgbClr val="0E6374"/>
                </a:solidFill>
                <a:ea typeface="MS PGothic" pitchFamily="34" charset="-128"/>
              </a:rPr>
              <a:t>Sales by Segment</a:t>
            </a:r>
          </a:p>
        </p:txBody>
      </p:sp>
      <p:sp>
        <p:nvSpPr>
          <p:cNvPr id="40" name="TextBox 39"/>
          <p:cNvSpPr txBox="1"/>
          <p:nvPr/>
        </p:nvSpPr>
        <p:spPr>
          <a:xfrm>
            <a:off x="5512401" y="2600015"/>
            <a:ext cx="1651540" cy="230832"/>
          </a:xfrm>
          <a:prstGeom prst="rect">
            <a:avLst/>
          </a:prstGeom>
          <a:noFill/>
        </p:spPr>
        <p:txBody>
          <a:bodyPr wrap="square" lIns="91440" rtlCol="0" anchor="t" anchorCtr="0">
            <a:spAutoFit/>
          </a:bodyPr>
          <a:lstStyle/>
          <a:p>
            <a:pPr algn="ctr" defTabSz="1019175">
              <a:spcBef>
                <a:spcPts val="600"/>
              </a:spcBef>
              <a:spcAft>
                <a:spcPts val="600"/>
              </a:spcAft>
              <a:buClr>
                <a:srgbClr val="65B24A"/>
              </a:buClr>
              <a:buSzPct val="100000"/>
              <a:defRPr/>
            </a:pPr>
            <a:r>
              <a:rPr lang="en-GB" sz="900" b="1" dirty="0">
                <a:solidFill>
                  <a:srgbClr val="01617A"/>
                </a:solidFill>
                <a:latin typeface="Arial"/>
              </a:rPr>
              <a:t>Pre-Treated Crossties</a:t>
            </a:r>
          </a:p>
        </p:txBody>
      </p:sp>
      <p:pic>
        <p:nvPicPr>
          <p:cNvPr id="41" name="Picture 11" descr="http://pacificstatestreating.com/wp-content/uploads/2013/02/advancedgaurd.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969158" y="3334097"/>
            <a:ext cx="1005840" cy="640591"/>
          </a:xfrm>
          <a:prstGeom prst="rect">
            <a:avLst/>
          </a:prstGeom>
          <a:noFill/>
          <a:extLst>
            <a:ext uri="{909E8E84-426E-40dd-AFC4-6F175D3DCCD1}">
              <a14:hiddenFill xmlns:a14="http://schemas.microsoft.com/office/drawing/2010/main" xmlns="">
                <a:solidFill>
                  <a:srgbClr val="FFFFFF"/>
                </a:solidFill>
              </a14:hiddenFill>
            </a:ext>
          </a:extLst>
        </p:spPr>
      </p:pic>
      <p:sp>
        <p:nvSpPr>
          <p:cNvPr id="45" name="TextBox 44"/>
          <p:cNvSpPr txBox="1"/>
          <p:nvPr/>
        </p:nvSpPr>
        <p:spPr>
          <a:xfrm>
            <a:off x="5645942" y="3809186"/>
            <a:ext cx="1428530" cy="369332"/>
          </a:xfrm>
          <a:prstGeom prst="rect">
            <a:avLst/>
          </a:prstGeom>
          <a:noFill/>
        </p:spPr>
        <p:txBody>
          <a:bodyPr wrap="square" lIns="91440" rtlCol="0" anchor="t" anchorCtr="0">
            <a:spAutoFit/>
          </a:bodyPr>
          <a:lstStyle/>
          <a:p>
            <a:pPr algn="ctr" defTabSz="1019175">
              <a:spcBef>
                <a:spcPts val="600"/>
              </a:spcBef>
              <a:spcAft>
                <a:spcPts val="600"/>
              </a:spcAft>
              <a:buClr>
                <a:srgbClr val="65B24A"/>
              </a:buClr>
              <a:buSzPct val="100000"/>
              <a:defRPr/>
            </a:pPr>
            <a:r>
              <a:rPr lang="en-GB" sz="900" b="1" dirty="0">
                <a:solidFill>
                  <a:srgbClr val="01617A"/>
                </a:solidFill>
                <a:latin typeface="Arial"/>
              </a:rPr>
              <a:t>Treated Crossties with End Plates</a:t>
            </a:r>
          </a:p>
        </p:txBody>
      </p:sp>
      <p:sp>
        <p:nvSpPr>
          <p:cNvPr id="28" name="MessageStatement"/>
          <p:cNvSpPr>
            <a:spLocks noChangeArrowheads="1"/>
          </p:cNvSpPr>
          <p:nvPr/>
        </p:nvSpPr>
        <p:spPr bwMode="gray">
          <a:xfrm>
            <a:off x="378129" y="4343400"/>
            <a:ext cx="1864112" cy="241612"/>
          </a:xfrm>
          <a:prstGeom prst="rect">
            <a:avLst/>
          </a:prstGeom>
          <a:noFill/>
          <a:ln w="9525">
            <a:noFill/>
            <a:miter lim="800000"/>
            <a:headEnd/>
            <a:tailEnd/>
          </a:ln>
          <a:effectLst/>
        </p:spPr>
        <p:txBody>
          <a:bodyPr wrap="square" lIns="101600" rIns="101600" anchor="t" anchorCtr="0">
            <a:noAutofit/>
          </a:bodyPr>
          <a:lstStyle/>
          <a:p>
            <a:pPr algn="ctr"/>
            <a:r>
              <a:rPr lang="en-US" altLang="ja-JP" sz="1100" b="1" dirty="0">
                <a:solidFill>
                  <a:srgbClr val="0E6374"/>
                </a:solidFill>
                <a:ea typeface="MS PGothic" pitchFamily="34" charset="-128"/>
              </a:rPr>
              <a:t>Sales by End Market</a:t>
            </a:r>
          </a:p>
        </p:txBody>
      </p:sp>
      <p:sp>
        <p:nvSpPr>
          <p:cNvPr id="35" name="MessageStatement"/>
          <p:cNvSpPr>
            <a:spLocks noChangeArrowheads="1"/>
          </p:cNvSpPr>
          <p:nvPr/>
        </p:nvSpPr>
        <p:spPr bwMode="gray">
          <a:xfrm>
            <a:off x="2408846" y="4343400"/>
            <a:ext cx="1893261" cy="241612"/>
          </a:xfrm>
          <a:prstGeom prst="rect">
            <a:avLst/>
          </a:prstGeom>
          <a:noFill/>
          <a:ln w="9525">
            <a:noFill/>
            <a:miter lim="800000"/>
            <a:headEnd/>
            <a:tailEnd/>
          </a:ln>
          <a:effectLst/>
        </p:spPr>
        <p:txBody>
          <a:bodyPr wrap="square" lIns="101600" rIns="101600" anchor="t" anchorCtr="0">
            <a:noAutofit/>
          </a:bodyPr>
          <a:lstStyle/>
          <a:p>
            <a:pPr algn="ctr"/>
            <a:r>
              <a:rPr lang="en-US" altLang="ja-JP" sz="1100" b="1" dirty="0">
                <a:solidFill>
                  <a:srgbClr val="0E6374"/>
                </a:solidFill>
                <a:ea typeface="MS PGothic" pitchFamily="34" charset="-128"/>
              </a:rPr>
              <a:t>Sales by Geography</a:t>
            </a:r>
            <a:endParaRPr lang="en-US" altLang="ja-JP" sz="1100" b="1" baseline="30000" dirty="0">
              <a:solidFill>
                <a:srgbClr val="0E6374"/>
              </a:solidFill>
              <a:ea typeface="MS PGothic" pitchFamily="34" charset="-128"/>
            </a:endParaRPr>
          </a:p>
        </p:txBody>
      </p:sp>
      <p:pic>
        <p:nvPicPr>
          <p:cNvPr id="1027" name="Picture 3" descr="C:\Users\U177951\AppData\Local\Microsoft\Windows\Temporary Internet Files\Content.Outlook\7SXL643Y\MicroShades-logo (2).png"/>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612678" y="2596779"/>
            <a:ext cx="779379" cy="458458"/>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4" descr="C:\Users\Public\Pictures\Sample Pictures\KOP Tie Pre Plating.jpg"/>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t="8670" b="9284"/>
          <a:stretch/>
        </p:blipFill>
        <p:spPr bwMode="auto">
          <a:xfrm>
            <a:off x="5512401" y="1692936"/>
            <a:ext cx="1651540" cy="907079"/>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7924800" y="3018399"/>
            <a:ext cx="687302" cy="4054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aphicFrame>
        <p:nvGraphicFramePr>
          <p:cNvPr id="31" name="Chart 30"/>
          <p:cNvGraphicFramePr/>
          <p:nvPr>
            <p:extLst/>
          </p:nvPr>
        </p:nvGraphicFramePr>
        <p:xfrm>
          <a:off x="2397512" y="4577143"/>
          <a:ext cx="2020171" cy="1211580"/>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32" name="Chart 31"/>
          <p:cNvGraphicFramePr/>
          <p:nvPr>
            <p:extLst>
              <p:ext uri="{D42A27DB-BD31-4B8C-83A1-F6EECF244321}">
                <p14:modId xmlns:p14="http://schemas.microsoft.com/office/powerpoint/2010/main" val="180548793"/>
              </p:ext>
            </p:extLst>
          </p:nvPr>
        </p:nvGraphicFramePr>
        <p:xfrm>
          <a:off x="4382371" y="4577143"/>
          <a:ext cx="2189435" cy="121158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37" name="Chart 36"/>
          <p:cNvGraphicFramePr/>
          <p:nvPr>
            <p:extLst>
              <p:ext uri="{D42A27DB-BD31-4B8C-83A1-F6EECF244321}">
                <p14:modId xmlns:p14="http://schemas.microsoft.com/office/powerpoint/2010/main" val="4284974727"/>
              </p:ext>
            </p:extLst>
          </p:nvPr>
        </p:nvGraphicFramePr>
        <p:xfrm>
          <a:off x="6553200" y="4577143"/>
          <a:ext cx="2158694" cy="1211580"/>
        </p:xfrm>
        <a:graphic>
          <a:graphicData uri="http://schemas.openxmlformats.org/drawingml/2006/chart">
            <c:chart xmlns:c="http://schemas.openxmlformats.org/drawingml/2006/chart" xmlns:r="http://schemas.openxmlformats.org/officeDocument/2006/relationships" r:id="rId14"/>
          </a:graphicData>
        </a:graphic>
      </p:graphicFrame>
      <p:sp>
        <p:nvSpPr>
          <p:cNvPr id="43" name="Rectangle 42"/>
          <p:cNvSpPr/>
          <p:nvPr/>
        </p:nvSpPr>
        <p:spPr bwMode="auto">
          <a:xfrm>
            <a:off x="381000" y="4343400"/>
            <a:ext cx="8430399" cy="1602762"/>
          </a:xfrm>
          <a:prstGeom prst="rect">
            <a:avLst/>
          </a:prstGeom>
          <a:noFill/>
          <a:ln w="9525"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cxnSp>
        <p:nvCxnSpPr>
          <p:cNvPr id="10" name="Straight Connector 9"/>
          <p:cNvCxnSpPr/>
          <p:nvPr/>
        </p:nvCxnSpPr>
        <p:spPr bwMode="auto">
          <a:xfrm flipH="1">
            <a:off x="6590961" y="4343400"/>
            <a:ext cx="7866" cy="1602762"/>
          </a:xfrm>
          <a:prstGeom prst="line">
            <a:avLst/>
          </a:prstGeom>
          <a:solidFill>
            <a:schemeClr val="accent1"/>
          </a:solidFill>
          <a:ln w="9525" cap="flat" cmpd="sng" algn="ctr">
            <a:solidFill>
              <a:schemeClr val="bg1">
                <a:lumMod val="85000"/>
              </a:schemeClr>
            </a:solidFill>
            <a:prstDash val="solid"/>
            <a:round/>
            <a:headEnd type="none" w="med" len="med"/>
            <a:tailEnd type="none" w="med" len="med"/>
          </a:ln>
          <a:effectLst/>
        </p:spPr>
      </p:cxnSp>
      <p:graphicFrame>
        <p:nvGraphicFramePr>
          <p:cNvPr id="42" name="Chart 41">
            <a:extLst>
              <a:ext uri="{FF2B5EF4-FFF2-40B4-BE49-F238E27FC236}">
                <a16:creationId xmlns:a16="http://schemas.microsoft.com/office/drawing/2014/main" id="{12D24C60-56CB-4AB5-B630-2CAA11F48635}"/>
              </a:ext>
            </a:extLst>
          </p:cNvPr>
          <p:cNvGraphicFramePr/>
          <p:nvPr>
            <p:extLst/>
          </p:nvPr>
        </p:nvGraphicFramePr>
        <p:xfrm>
          <a:off x="426880" y="4624541"/>
          <a:ext cx="2005044" cy="1260571"/>
        </p:xfrm>
        <a:graphic>
          <a:graphicData uri="http://schemas.openxmlformats.org/drawingml/2006/chart">
            <c:chart xmlns:c="http://schemas.openxmlformats.org/drawingml/2006/chart" xmlns:r="http://schemas.openxmlformats.org/officeDocument/2006/relationships" r:id="rId15"/>
          </a:graphicData>
        </a:graphic>
      </p:graphicFrame>
      <p:sp>
        <p:nvSpPr>
          <p:cNvPr id="9" name="Slide Number Placeholder 8"/>
          <p:cNvSpPr>
            <a:spLocks noGrp="1"/>
          </p:cNvSpPr>
          <p:nvPr>
            <p:ph type="sldNum" sz="quarter" idx="10"/>
          </p:nvPr>
        </p:nvSpPr>
        <p:spPr/>
        <p:txBody>
          <a:bodyPr/>
          <a:lstStyle/>
          <a:p>
            <a:pPr>
              <a:defRPr/>
            </a:pPr>
            <a:fld id="{5F7964B8-082A-4F78-9251-7069D0BD0F30}" type="slidenum">
              <a:rPr lang="en-US" smtClean="0"/>
              <a:pPr>
                <a:defRPr/>
              </a:pPr>
              <a:t>8</a:t>
            </a:fld>
            <a:endParaRPr lang="en-US" dirty="0"/>
          </a:p>
        </p:txBody>
      </p:sp>
      <p:sp>
        <p:nvSpPr>
          <p:cNvPr id="3" name="TextBox 2"/>
          <p:cNvSpPr txBox="1"/>
          <p:nvPr/>
        </p:nvSpPr>
        <p:spPr>
          <a:xfrm>
            <a:off x="6504800" y="6200745"/>
            <a:ext cx="1953400" cy="200055"/>
          </a:xfrm>
          <a:prstGeom prst="rect">
            <a:avLst/>
          </a:prstGeom>
          <a:noFill/>
        </p:spPr>
        <p:txBody>
          <a:bodyPr wrap="square" rtlCol="0">
            <a:spAutoFit/>
          </a:bodyPr>
          <a:lstStyle/>
          <a:p>
            <a:pPr algn="l"/>
            <a:r>
              <a:rPr lang="en-US" sz="700" dirty="0"/>
              <a:t>1) Excludes corporate unallocated amounts</a:t>
            </a:r>
          </a:p>
        </p:txBody>
      </p:sp>
      <p:sp>
        <p:nvSpPr>
          <p:cNvPr id="44" name="TextBox 43">
            <a:extLst>
              <a:ext uri="{FF2B5EF4-FFF2-40B4-BE49-F238E27FC236}">
                <a16:creationId xmlns:a16="http://schemas.microsoft.com/office/drawing/2014/main" id="{74542EEB-010B-485C-B0FC-61C4702A7002}"/>
              </a:ext>
            </a:extLst>
          </p:cNvPr>
          <p:cNvSpPr txBox="1"/>
          <p:nvPr/>
        </p:nvSpPr>
        <p:spPr>
          <a:xfrm>
            <a:off x="6542562" y="5952934"/>
            <a:ext cx="2268838" cy="276807"/>
          </a:xfrm>
          <a:prstGeom prst="rect">
            <a:avLst/>
          </a:prstGeom>
          <a:solidFill>
            <a:schemeClr val="bg1"/>
          </a:solidFill>
          <a:ln w="12700">
            <a:solidFill>
              <a:srgbClr val="0E6374"/>
            </a:solidFill>
          </a:ln>
        </p:spPr>
        <p:txBody>
          <a:bodyPr wrap="square" lIns="0" rtlCol="0">
            <a:spAutoFit/>
          </a:bodyPr>
          <a:lstStyle/>
          <a:p>
            <a:pPr algn="ctr" defTabSz="1019175">
              <a:lnSpc>
                <a:spcPct val="120000"/>
              </a:lnSpc>
              <a:spcBef>
                <a:spcPts val="300"/>
              </a:spcBef>
              <a:buClr>
                <a:srgbClr val="65B24A"/>
              </a:buClr>
              <a:buSzPct val="100000"/>
              <a:defRPr/>
            </a:pPr>
            <a:r>
              <a:rPr lang="en-GB" sz="1100" b="1" dirty="0">
                <a:solidFill>
                  <a:srgbClr val="0E6374"/>
                </a:solidFill>
                <a:latin typeface="Arial"/>
              </a:rPr>
              <a:t>6/30/18 LTM </a:t>
            </a:r>
            <a:r>
              <a:rPr lang="en-GB" sz="1100" b="1" dirty="0" err="1">
                <a:solidFill>
                  <a:srgbClr val="0E6374"/>
                </a:solidFill>
                <a:latin typeface="Arial"/>
              </a:rPr>
              <a:t>Adj</a:t>
            </a:r>
            <a:r>
              <a:rPr lang="en-GB" sz="1100" b="1" dirty="0">
                <a:solidFill>
                  <a:srgbClr val="0E6374"/>
                </a:solidFill>
                <a:latin typeface="Arial"/>
              </a:rPr>
              <a:t> EBITDA: $224M</a:t>
            </a:r>
            <a:endParaRPr lang="en-GB" sz="1100" b="1" baseline="30000" dirty="0">
              <a:solidFill>
                <a:srgbClr val="0E6374"/>
              </a:solidFill>
              <a:latin typeface="Arial"/>
            </a:endParaRPr>
          </a:p>
        </p:txBody>
      </p:sp>
      <p:sp>
        <p:nvSpPr>
          <p:cNvPr id="30" name="TextBox 29">
            <a:extLst>
              <a:ext uri="{FF2B5EF4-FFF2-40B4-BE49-F238E27FC236}">
                <a16:creationId xmlns:a16="http://schemas.microsoft.com/office/drawing/2014/main" id="{32B84396-A3FD-4EE1-B6CA-879054F75B16}"/>
              </a:ext>
            </a:extLst>
          </p:cNvPr>
          <p:cNvSpPr txBox="1"/>
          <p:nvPr/>
        </p:nvSpPr>
        <p:spPr>
          <a:xfrm>
            <a:off x="4336843" y="5952934"/>
            <a:ext cx="2205719" cy="276807"/>
          </a:xfrm>
          <a:prstGeom prst="rect">
            <a:avLst/>
          </a:prstGeom>
          <a:solidFill>
            <a:schemeClr val="bg1"/>
          </a:solidFill>
          <a:ln w="12700">
            <a:solidFill>
              <a:srgbClr val="0E6374"/>
            </a:solidFill>
          </a:ln>
        </p:spPr>
        <p:txBody>
          <a:bodyPr wrap="square" lIns="0" rtlCol="0">
            <a:spAutoFit/>
          </a:bodyPr>
          <a:lstStyle/>
          <a:p>
            <a:pPr algn="ctr" defTabSz="1019175">
              <a:lnSpc>
                <a:spcPct val="120000"/>
              </a:lnSpc>
              <a:spcBef>
                <a:spcPts val="300"/>
              </a:spcBef>
              <a:buClr>
                <a:srgbClr val="65B24A"/>
              </a:buClr>
              <a:buSzPct val="100000"/>
              <a:defRPr/>
            </a:pPr>
            <a:r>
              <a:rPr lang="en-GB" sz="1100" b="1" dirty="0">
                <a:solidFill>
                  <a:srgbClr val="0E6374"/>
                </a:solidFill>
                <a:latin typeface="Arial"/>
              </a:rPr>
              <a:t>6/30/18 LTM Sales: $1,593M</a:t>
            </a:r>
            <a:endParaRPr lang="en-GB" sz="1100" b="1" baseline="30000" dirty="0">
              <a:solidFill>
                <a:srgbClr val="0E6374"/>
              </a:solidFill>
              <a:latin typeface="Arial"/>
            </a:endParaRPr>
          </a:p>
        </p:txBody>
      </p:sp>
      <p:sp>
        <p:nvSpPr>
          <p:cNvPr id="47" name="TextBox 46">
            <a:extLst>
              <a:ext uri="{FF2B5EF4-FFF2-40B4-BE49-F238E27FC236}">
                <a16:creationId xmlns:a16="http://schemas.microsoft.com/office/drawing/2014/main" id="{51EB2E9A-0037-4615-85F9-B1DB1F48C5ED}"/>
              </a:ext>
            </a:extLst>
          </p:cNvPr>
          <p:cNvSpPr txBox="1"/>
          <p:nvPr/>
        </p:nvSpPr>
        <p:spPr>
          <a:xfrm>
            <a:off x="381001" y="5955794"/>
            <a:ext cx="3955842" cy="276807"/>
          </a:xfrm>
          <a:prstGeom prst="rect">
            <a:avLst/>
          </a:prstGeom>
          <a:solidFill>
            <a:schemeClr val="bg1"/>
          </a:solidFill>
          <a:ln w="12700">
            <a:solidFill>
              <a:srgbClr val="0E6374"/>
            </a:solidFill>
          </a:ln>
        </p:spPr>
        <p:txBody>
          <a:bodyPr wrap="square" lIns="0" rtlCol="0">
            <a:spAutoFit/>
          </a:bodyPr>
          <a:lstStyle/>
          <a:p>
            <a:pPr algn="ctr" defTabSz="1019175">
              <a:lnSpc>
                <a:spcPct val="120000"/>
              </a:lnSpc>
              <a:spcBef>
                <a:spcPts val="300"/>
              </a:spcBef>
              <a:buClr>
                <a:srgbClr val="65B24A"/>
              </a:buClr>
              <a:buSzPct val="100000"/>
              <a:defRPr/>
            </a:pPr>
            <a:r>
              <a:rPr lang="en-GB" sz="1100" b="1" dirty="0">
                <a:solidFill>
                  <a:srgbClr val="0E6374"/>
                </a:solidFill>
                <a:latin typeface="Arial"/>
              </a:rPr>
              <a:t>2017 Sales: $1,476M</a:t>
            </a:r>
            <a:endParaRPr lang="en-GB" sz="1100" b="1" baseline="30000" dirty="0">
              <a:solidFill>
                <a:srgbClr val="0E6374"/>
              </a:solidFill>
              <a:latin typeface="Arial"/>
            </a:endParaRPr>
          </a:p>
        </p:txBody>
      </p:sp>
    </p:spTree>
    <p:custDataLst>
      <p:tags r:id="rId1"/>
    </p:custDataLst>
    <p:extLst>
      <p:ext uri="{BB962C8B-B14F-4D97-AF65-F5344CB8AC3E}">
        <p14:creationId xmlns:p14="http://schemas.microsoft.com/office/powerpoint/2010/main" val="86381698"/>
      </p:ext>
    </p:extLst>
  </p:cSld>
  <p:clrMapOvr>
    <a:masterClrMapping/>
  </p:clrMapOvr>
  <p:transition>
    <p:cover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4"/>
          <p:cNvSpPr>
            <a:spLocks noChangeArrowheads="1"/>
          </p:cNvSpPr>
          <p:nvPr/>
        </p:nvSpPr>
        <p:spPr bwMode="auto">
          <a:xfrm>
            <a:off x="6659539" y="1579233"/>
            <a:ext cx="2139974" cy="377851"/>
          </a:xfrm>
          <a:prstGeom prst="rect">
            <a:avLst/>
          </a:prstGeom>
          <a:solidFill>
            <a:srgbClr val="0B5C78"/>
          </a:solidFill>
          <a:ln w="25400">
            <a:noFill/>
            <a:miter lim="800000"/>
            <a:headEnd/>
            <a:tailEnd/>
          </a:ln>
          <a:effectLst>
            <a:innerShdw blurRad="63500" dist="50800" dir="2700000">
              <a:prstClr val="black">
                <a:alpha val="50000"/>
              </a:prstClr>
            </a:innerShdw>
          </a:effectLst>
        </p:spPr>
        <p:txBody>
          <a:bodyPr lIns="100895" tIns="50447" rIns="100895" bIns="50447" anchor="ctr" anchorCtr="1"/>
          <a:lstStyle/>
          <a:p>
            <a:pPr algn="ctr">
              <a:lnSpc>
                <a:spcPct val="85000"/>
              </a:lnSpc>
              <a:spcBef>
                <a:spcPct val="25000"/>
              </a:spcBef>
              <a:defRPr/>
            </a:pPr>
            <a:r>
              <a:rPr lang="en-US" sz="1000" b="1" dirty="0">
                <a:solidFill>
                  <a:srgbClr val="FFFFFF"/>
                </a:solidFill>
                <a:effectLst>
                  <a:outerShdw blurRad="38100" dist="38100" dir="2700000" algn="tl">
                    <a:srgbClr val="000000">
                      <a:alpha val="43137"/>
                    </a:srgbClr>
                  </a:outerShdw>
                </a:effectLst>
                <a:latin typeface="Arial"/>
              </a:rPr>
              <a:t>Carbon Materials and Chemicals (CMC)</a:t>
            </a:r>
          </a:p>
        </p:txBody>
      </p:sp>
      <p:sp>
        <p:nvSpPr>
          <p:cNvPr id="24" name="Rectangle 4"/>
          <p:cNvSpPr>
            <a:spLocks noChangeArrowheads="1"/>
          </p:cNvSpPr>
          <p:nvPr/>
        </p:nvSpPr>
        <p:spPr bwMode="auto">
          <a:xfrm>
            <a:off x="4286156" y="1579233"/>
            <a:ext cx="2286000" cy="377851"/>
          </a:xfrm>
          <a:prstGeom prst="rect">
            <a:avLst/>
          </a:prstGeom>
          <a:solidFill>
            <a:srgbClr val="0B5C78"/>
          </a:solidFill>
          <a:ln w="25400">
            <a:noFill/>
            <a:miter lim="800000"/>
            <a:headEnd/>
            <a:tailEnd/>
          </a:ln>
          <a:effectLst>
            <a:innerShdw blurRad="63500" dist="50800" dir="2700000">
              <a:prstClr val="black">
                <a:alpha val="50000"/>
              </a:prstClr>
            </a:innerShdw>
          </a:effectLst>
        </p:spPr>
        <p:txBody>
          <a:bodyPr lIns="100895" tIns="50447" rIns="100895" bIns="50447" anchor="ctr" anchorCtr="1"/>
          <a:lstStyle/>
          <a:p>
            <a:pPr algn="ctr">
              <a:lnSpc>
                <a:spcPct val="85000"/>
              </a:lnSpc>
              <a:spcBef>
                <a:spcPct val="25000"/>
              </a:spcBef>
              <a:defRPr/>
            </a:pPr>
            <a:r>
              <a:rPr lang="en-US" sz="1000" b="1" dirty="0">
                <a:solidFill>
                  <a:srgbClr val="FFFFFF"/>
                </a:solidFill>
                <a:effectLst>
                  <a:outerShdw blurRad="38100" dist="38100" dir="2700000" algn="tl">
                    <a:srgbClr val="000000">
                      <a:alpha val="43137"/>
                    </a:srgbClr>
                  </a:outerShdw>
                </a:effectLst>
                <a:latin typeface="Arial"/>
              </a:rPr>
              <a:t>Performance Chemicals</a:t>
            </a:r>
          </a:p>
          <a:p>
            <a:pPr algn="ctr">
              <a:lnSpc>
                <a:spcPct val="85000"/>
              </a:lnSpc>
              <a:spcBef>
                <a:spcPct val="25000"/>
              </a:spcBef>
              <a:defRPr/>
            </a:pPr>
            <a:r>
              <a:rPr lang="en-US" sz="1000" b="1" dirty="0">
                <a:solidFill>
                  <a:srgbClr val="FFFFFF"/>
                </a:solidFill>
                <a:effectLst>
                  <a:outerShdw blurRad="38100" dist="38100" dir="2700000" algn="tl">
                    <a:srgbClr val="000000">
                      <a:alpha val="43137"/>
                    </a:srgbClr>
                  </a:outerShdw>
                </a:effectLst>
                <a:latin typeface="Arial"/>
              </a:rPr>
              <a:t>(PC)</a:t>
            </a:r>
            <a:endParaRPr lang="en-US" sz="1000" b="1" baseline="30000" dirty="0">
              <a:solidFill>
                <a:srgbClr val="FFFFFF"/>
              </a:solidFill>
              <a:effectLst>
                <a:outerShdw blurRad="38100" dist="38100" dir="2700000" algn="tl">
                  <a:srgbClr val="000000">
                    <a:alpha val="43137"/>
                  </a:srgbClr>
                </a:outerShdw>
              </a:effectLst>
              <a:latin typeface="Arial"/>
            </a:endParaRPr>
          </a:p>
        </p:txBody>
      </p:sp>
      <p:sp>
        <p:nvSpPr>
          <p:cNvPr id="25" name="Rectangle 4"/>
          <p:cNvSpPr>
            <a:spLocks noChangeArrowheads="1"/>
          </p:cNvSpPr>
          <p:nvPr/>
        </p:nvSpPr>
        <p:spPr bwMode="auto">
          <a:xfrm>
            <a:off x="1922935" y="1580489"/>
            <a:ext cx="2286000" cy="377851"/>
          </a:xfrm>
          <a:prstGeom prst="rect">
            <a:avLst/>
          </a:prstGeom>
          <a:solidFill>
            <a:srgbClr val="0B5C78"/>
          </a:solidFill>
          <a:ln w="25400">
            <a:noFill/>
            <a:miter lim="800000"/>
            <a:headEnd/>
            <a:tailEnd/>
          </a:ln>
          <a:effectLst>
            <a:innerShdw blurRad="63500" dist="50800" dir="2700000">
              <a:prstClr val="black">
                <a:alpha val="50000"/>
              </a:prstClr>
            </a:innerShdw>
          </a:effectLst>
        </p:spPr>
        <p:txBody>
          <a:bodyPr lIns="100895" tIns="50447" rIns="100895" bIns="50447" anchor="ctr" anchorCtr="1"/>
          <a:lstStyle/>
          <a:p>
            <a:pPr algn="ctr">
              <a:lnSpc>
                <a:spcPct val="85000"/>
              </a:lnSpc>
              <a:spcBef>
                <a:spcPct val="25000"/>
              </a:spcBef>
              <a:defRPr/>
            </a:pPr>
            <a:r>
              <a:rPr lang="en-US" sz="1000" b="1" dirty="0">
                <a:solidFill>
                  <a:srgbClr val="FFFFFF"/>
                </a:solidFill>
                <a:effectLst>
                  <a:outerShdw blurRad="38100" dist="38100" dir="2700000" algn="tl">
                    <a:srgbClr val="000000">
                      <a:alpha val="43137"/>
                    </a:srgbClr>
                  </a:outerShdw>
                </a:effectLst>
                <a:latin typeface="Arial"/>
              </a:rPr>
              <a:t>Railroad and Utility Products</a:t>
            </a:r>
          </a:p>
          <a:p>
            <a:pPr algn="ctr">
              <a:lnSpc>
                <a:spcPct val="85000"/>
              </a:lnSpc>
              <a:spcBef>
                <a:spcPct val="25000"/>
              </a:spcBef>
              <a:defRPr/>
            </a:pPr>
            <a:r>
              <a:rPr lang="en-US" sz="1000" b="1" dirty="0">
                <a:solidFill>
                  <a:srgbClr val="FFFFFF"/>
                </a:solidFill>
                <a:effectLst>
                  <a:outerShdw blurRad="38100" dist="38100" dir="2700000" algn="tl">
                    <a:srgbClr val="000000">
                      <a:alpha val="43137"/>
                    </a:srgbClr>
                  </a:outerShdw>
                </a:effectLst>
                <a:latin typeface="Arial"/>
              </a:rPr>
              <a:t>and Services (RUPS)</a:t>
            </a:r>
          </a:p>
        </p:txBody>
      </p:sp>
      <p:sp>
        <p:nvSpPr>
          <p:cNvPr id="20" name="Rectangle 7"/>
          <p:cNvSpPr>
            <a:spLocks noChangeArrowheads="1"/>
          </p:cNvSpPr>
          <p:nvPr/>
        </p:nvSpPr>
        <p:spPr bwMode="auto">
          <a:xfrm>
            <a:off x="364986" y="4038985"/>
            <a:ext cx="1463040" cy="997150"/>
          </a:xfrm>
          <a:prstGeom prst="rect">
            <a:avLst/>
          </a:prstGeom>
          <a:solidFill>
            <a:schemeClr val="accent3"/>
          </a:solidFill>
          <a:ln w="25400">
            <a:noFill/>
            <a:miter lim="800000"/>
            <a:headEnd/>
            <a:tailEnd/>
          </a:ln>
          <a:effectLst>
            <a:innerShdw blurRad="63500" dist="50800" dir="2700000">
              <a:prstClr val="black">
                <a:alpha val="50000"/>
              </a:prstClr>
            </a:innerShdw>
          </a:effectLst>
        </p:spPr>
        <p:txBody>
          <a:bodyPr lIns="100895" tIns="50447" rIns="100895" bIns="50447" anchor="ctr" anchorCtr="1"/>
          <a:lstStyle/>
          <a:p>
            <a:pPr algn="ctr">
              <a:lnSpc>
                <a:spcPct val="85000"/>
              </a:lnSpc>
              <a:spcBef>
                <a:spcPct val="25000"/>
              </a:spcBef>
              <a:defRPr/>
            </a:pPr>
            <a:r>
              <a:rPr lang="en-US" sz="1000" b="1" dirty="0">
                <a:solidFill>
                  <a:srgbClr val="FFFFFF"/>
                </a:solidFill>
                <a:effectLst>
                  <a:outerShdw blurRad="38100" dist="38100" dir="2700000" algn="tl">
                    <a:srgbClr val="000000">
                      <a:alpha val="43137"/>
                    </a:srgbClr>
                  </a:outerShdw>
                </a:effectLst>
              </a:rPr>
              <a:t>Products &amp; Services</a:t>
            </a:r>
            <a:endParaRPr lang="en-US" sz="1000" b="1" dirty="0">
              <a:solidFill>
                <a:srgbClr val="FFFFFF"/>
              </a:solidFill>
              <a:effectLst>
                <a:outerShdw blurRad="38100" dist="38100" dir="2700000" algn="tl">
                  <a:srgbClr val="000000">
                    <a:alpha val="43137"/>
                  </a:srgbClr>
                </a:outerShdw>
              </a:effectLst>
              <a:latin typeface="Arial"/>
            </a:endParaRPr>
          </a:p>
        </p:txBody>
      </p:sp>
      <p:sp>
        <p:nvSpPr>
          <p:cNvPr id="37" name="Rectangle 4"/>
          <p:cNvSpPr>
            <a:spLocks noChangeArrowheads="1"/>
          </p:cNvSpPr>
          <p:nvPr/>
        </p:nvSpPr>
        <p:spPr bwMode="auto">
          <a:xfrm>
            <a:off x="6655427" y="4038985"/>
            <a:ext cx="2144086" cy="100584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lnSpc>
                <a:spcPct val="85000"/>
              </a:lnSpc>
              <a:spcBef>
                <a:spcPts val="200"/>
              </a:spcBef>
              <a:spcAft>
                <a:spcPts val="200"/>
              </a:spcAft>
              <a:buClr>
                <a:schemeClr val="accent2"/>
              </a:buClr>
              <a:buSzPct val="100000"/>
              <a:buFont typeface="Arial"/>
              <a:buChar char="•"/>
            </a:pPr>
            <a:r>
              <a:rPr lang="en-US" sz="1000" dirty="0">
                <a:solidFill>
                  <a:srgbClr val="01617A"/>
                </a:solidFill>
                <a:latin typeface="Arial"/>
              </a:rPr>
              <a:t>Carbon Pitch</a:t>
            </a:r>
          </a:p>
          <a:p>
            <a:pPr marL="117475" indent="-114300" algn="l" defTabSz="1019175">
              <a:lnSpc>
                <a:spcPct val="85000"/>
              </a:lnSpc>
              <a:spcBef>
                <a:spcPts val="200"/>
              </a:spcBef>
              <a:spcAft>
                <a:spcPts val="200"/>
              </a:spcAft>
              <a:buClr>
                <a:schemeClr val="accent2"/>
              </a:buClr>
              <a:buSzPct val="100000"/>
              <a:buFont typeface="Arial"/>
              <a:buChar char="•"/>
            </a:pPr>
            <a:r>
              <a:rPr lang="en-US" sz="1000" dirty="0">
                <a:solidFill>
                  <a:srgbClr val="01617A"/>
                </a:solidFill>
                <a:latin typeface="Arial"/>
              </a:rPr>
              <a:t>Creosote</a:t>
            </a:r>
          </a:p>
          <a:p>
            <a:pPr marL="117475" indent="-114300" algn="l" defTabSz="1019175">
              <a:lnSpc>
                <a:spcPct val="85000"/>
              </a:lnSpc>
              <a:spcBef>
                <a:spcPts val="200"/>
              </a:spcBef>
              <a:spcAft>
                <a:spcPts val="200"/>
              </a:spcAft>
              <a:buClr>
                <a:schemeClr val="accent2"/>
              </a:buClr>
              <a:buSzPct val="100000"/>
              <a:buFont typeface="Arial"/>
              <a:buChar char="•"/>
            </a:pPr>
            <a:r>
              <a:rPr lang="en-US" sz="1000" dirty="0">
                <a:solidFill>
                  <a:srgbClr val="01617A"/>
                </a:solidFill>
                <a:latin typeface="Arial"/>
              </a:rPr>
              <a:t>Carbon Black Feedstock</a:t>
            </a:r>
          </a:p>
          <a:p>
            <a:pPr marL="117475" indent="-114300" algn="l" defTabSz="1019175">
              <a:lnSpc>
                <a:spcPct val="85000"/>
              </a:lnSpc>
              <a:spcBef>
                <a:spcPts val="200"/>
              </a:spcBef>
              <a:spcAft>
                <a:spcPts val="200"/>
              </a:spcAft>
              <a:buClr>
                <a:schemeClr val="accent2"/>
              </a:buClr>
              <a:buSzPct val="100000"/>
              <a:buFont typeface="Arial"/>
              <a:buChar char="•"/>
            </a:pPr>
            <a:r>
              <a:rPr lang="en-US" sz="1000" dirty="0">
                <a:solidFill>
                  <a:srgbClr val="01617A"/>
                </a:solidFill>
                <a:latin typeface="Arial"/>
              </a:rPr>
              <a:t>Naphthalene</a:t>
            </a:r>
          </a:p>
          <a:p>
            <a:pPr marL="117475" indent="-114300" algn="l" defTabSz="1019175">
              <a:lnSpc>
                <a:spcPct val="85000"/>
              </a:lnSpc>
              <a:spcBef>
                <a:spcPts val="200"/>
              </a:spcBef>
              <a:spcAft>
                <a:spcPts val="200"/>
              </a:spcAft>
              <a:buClr>
                <a:schemeClr val="accent2"/>
              </a:buClr>
              <a:buSzPct val="100000"/>
              <a:buFont typeface="Arial"/>
              <a:buChar char="•"/>
            </a:pPr>
            <a:r>
              <a:rPr lang="en-US" sz="1000" dirty="0">
                <a:solidFill>
                  <a:srgbClr val="01617A"/>
                </a:solidFill>
                <a:latin typeface="Arial"/>
              </a:rPr>
              <a:t>Phthalic Anhydride</a:t>
            </a:r>
          </a:p>
        </p:txBody>
      </p:sp>
      <p:sp>
        <p:nvSpPr>
          <p:cNvPr id="38" name="Rectangle 4"/>
          <p:cNvSpPr>
            <a:spLocks noChangeArrowheads="1"/>
          </p:cNvSpPr>
          <p:nvPr/>
        </p:nvSpPr>
        <p:spPr bwMode="auto">
          <a:xfrm>
            <a:off x="4282044" y="4038985"/>
            <a:ext cx="2286000" cy="100584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lnSpc>
                <a:spcPct val="85000"/>
              </a:lnSpc>
              <a:spcBef>
                <a:spcPts val="200"/>
              </a:spcBef>
              <a:spcAft>
                <a:spcPts val="200"/>
              </a:spcAft>
              <a:buClr>
                <a:schemeClr val="accent2"/>
              </a:buClr>
              <a:buSzPct val="100000"/>
              <a:buFont typeface="Arial"/>
              <a:buChar char="•"/>
              <a:defRPr/>
            </a:pPr>
            <a:r>
              <a:rPr lang="en-US" sz="1000" dirty="0">
                <a:solidFill>
                  <a:srgbClr val="01617A"/>
                </a:solidFill>
                <a:latin typeface="Arial"/>
              </a:rPr>
              <a:t>Wood Preservation Chemicals</a:t>
            </a:r>
          </a:p>
          <a:p>
            <a:pPr marL="117475" indent="-114300" algn="l" defTabSz="1019175">
              <a:lnSpc>
                <a:spcPct val="85000"/>
              </a:lnSpc>
              <a:spcBef>
                <a:spcPts val="200"/>
              </a:spcBef>
              <a:spcAft>
                <a:spcPts val="200"/>
              </a:spcAft>
              <a:buClr>
                <a:schemeClr val="accent2"/>
              </a:buClr>
              <a:buSzPct val="100000"/>
              <a:buFont typeface="Arial"/>
              <a:buChar char="•"/>
              <a:defRPr/>
            </a:pPr>
            <a:r>
              <a:rPr lang="en-US" sz="1000" dirty="0">
                <a:solidFill>
                  <a:srgbClr val="01617A"/>
                </a:solidFill>
                <a:latin typeface="Arial"/>
              </a:rPr>
              <a:t>Coatings</a:t>
            </a:r>
          </a:p>
          <a:p>
            <a:pPr marL="117475" indent="-114300" algn="l" defTabSz="1019175">
              <a:lnSpc>
                <a:spcPct val="85000"/>
              </a:lnSpc>
              <a:spcBef>
                <a:spcPts val="200"/>
              </a:spcBef>
              <a:spcAft>
                <a:spcPts val="200"/>
              </a:spcAft>
              <a:buClr>
                <a:schemeClr val="accent2"/>
              </a:buClr>
              <a:buSzPct val="100000"/>
              <a:buFont typeface="Arial"/>
              <a:buChar char="•"/>
              <a:defRPr/>
            </a:pPr>
            <a:r>
              <a:rPr lang="en-US" sz="1000" dirty="0">
                <a:solidFill>
                  <a:srgbClr val="01617A"/>
                </a:solidFill>
                <a:latin typeface="Arial"/>
              </a:rPr>
              <a:t>Water Repellants</a:t>
            </a:r>
          </a:p>
          <a:p>
            <a:pPr marL="117475" indent="-114300" algn="l" defTabSz="1019175">
              <a:lnSpc>
                <a:spcPct val="85000"/>
              </a:lnSpc>
              <a:spcBef>
                <a:spcPts val="200"/>
              </a:spcBef>
              <a:spcAft>
                <a:spcPts val="200"/>
              </a:spcAft>
              <a:buClr>
                <a:schemeClr val="accent2"/>
              </a:buClr>
              <a:buSzPct val="100000"/>
              <a:buFont typeface="Arial"/>
              <a:buChar char="•"/>
              <a:defRPr/>
            </a:pPr>
            <a:r>
              <a:rPr lang="en-US" sz="1000" dirty="0">
                <a:solidFill>
                  <a:srgbClr val="01617A"/>
                </a:solidFill>
                <a:latin typeface="Arial"/>
              </a:rPr>
              <a:t>Pigmented Stains</a:t>
            </a:r>
          </a:p>
          <a:p>
            <a:pPr marL="117475" indent="-114300" algn="l" defTabSz="1019175">
              <a:lnSpc>
                <a:spcPct val="85000"/>
              </a:lnSpc>
              <a:spcBef>
                <a:spcPts val="200"/>
              </a:spcBef>
              <a:spcAft>
                <a:spcPts val="200"/>
              </a:spcAft>
              <a:buClr>
                <a:schemeClr val="accent2"/>
              </a:buClr>
              <a:buSzPct val="100000"/>
              <a:buFont typeface="Arial"/>
              <a:buChar char="•"/>
              <a:defRPr/>
            </a:pPr>
            <a:r>
              <a:rPr lang="en-US" sz="1000" dirty="0">
                <a:solidFill>
                  <a:srgbClr val="01617A"/>
                </a:solidFill>
                <a:latin typeface="Arial"/>
              </a:rPr>
              <a:t>Fire Retardants</a:t>
            </a:r>
          </a:p>
        </p:txBody>
      </p:sp>
      <p:sp>
        <p:nvSpPr>
          <p:cNvPr id="39" name="Rectangle 4"/>
          <p:cNvSpPr>
            <a:spLocks noChangeArrowheads="1"/>
          </p:cNvSpPr>
          <p:nvPr/>
        </p:nvSpPr>
        <p:spPr bwMode="auto">
          <a:xfrm>
            <a:off x="1918823" y="4038985"/>
            <a:ext cx="2286000" cy="99715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7475" algn="l">
              <a:buClr>
                <a:schemeClr val="accent2"/>
              </a:buClr>
              <a:buFont typeface="Arial"/>
              <a:buChar char="•"/>
            </a:pPr>
            <a:endParaRPr lang="en-US" sz="1000" baseline="30000" dirty="0">
              <a:solidFill>
                <a:srgbClr val="00708B"/>
              </a:solidFill>
            </a:endParaRPr>
          </a:p>
          <a:p>
            <a:pPr marL="117475" indent="-117475"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Railroad Crossties</a:t>
            </a:r>
          </a:p>
          <a:p>
            <a:pPr marL="117475" indent="-117475"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Railroad Bridge Services</a:t>
            </a:r>
          </a:p>
          <a:p>
            <a:pPr marL="117475" indent="-117475"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Rail Joint Bars</a:t>
            </a:r>
          </a:p>
          <a:p>
            <a:pPr marL="117475" indent="-117475"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Utility Poles</a:t>
            </a:r>
          </a:p>
          <a:p>
            <a:pPr marL="233363" indent="-230188" algn="l" defTabSz="1019175">
              <a:spcBef>
                <a:spcPts val="0"/>
              </a:spcBef>
              <a:buClr>
                <a:schemeClr val="accent2"/>
              </a:buClr>
              <a:buSzPct val="100000"/>
              <a:buFont typeface="Arial"/>
              <a:buChar char="•"/>
              <a:defRPr/>
            </a:pPr>
            <a:endParaRPr lang="en-US" sz="1000" dirty="0">
              <a:solidFill>
                <a:srgbClr val="01617A"/>
              </a:solidFill>
              <a:latin typeface="Arial"/>
            </a:endParaRPr>
          </a:p>
        </p:txBody>
      </p:sp>
      <p:sp>
        <p:nvSpPr>
          <p:cNvPr id="99" name="Rectangle 27"/>
          <p:cNvSpPr>
            <a:spLocks noChangeArrowheads="1"/>
          </p:cNvSpPr>
          <p:nvPr/>
        </p:nvSpPr>
        <p:spPr bwMode="auto">
          <a:xfrm>
            <a:off x="1436810" y="7441885"/>
            <a:ext cx="65" cy="12311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endParaRPr lang="en-US" sz="800" dirty="0">
              <a:solidFill>
                <a:prstClr val="black"/>
              </a:solidFill>
            </a:endParaRPr>
          </a:p>
        </p:txBody>
      </p:sp>
      <p:sp>
        <p:nvSpPr>
          <p:cNvPr id="32" name="Title 25"/>
          <p:cNvSpPr>
            <a:spLocks noGrp="1"/>
          </p:cNvSpPr>
          <p:nvPr>
            <p:ph type="title"/>
          </p:nvPr>
        </p:nvSpPr>
        <p:spPr>
          <a:xfrm>
            <a:off x="355600" y="232894"/>
            <a:ext cx="6941671" cy="894271"/>
          </a:xfrm>
        </p:spPr>
        <p:txBody>
          <a:bodyPr/>
          <a:lstStyle/>
          <a:p>
            <a:r>
              <a:rPr lang="en-US" dirty="0"/>
              <a:t>Segment Overview</a:t>
            </a:r>
          </a:p>
        </p:txBody>
      </p:sp>
      <p:sp>
        <p:nvSpPr>
          <p:cNvPr id="27" name="Rectangle 4"/>
          <p:cNvSpPr>
            <a:spLocks noChangeArrowheads="1"/>
          </p:cNvSpPr>
          <p:nvPr/>
        </p:nvSpPr>
        <p:spPr bwMode="auto">
          <a:xfrm>
            <a:off x="369098" y="2037079"/>
            <a:ext cx="1463040" cy="914400"/>
          </a:xfrm>
          <a:prstGeom prst="rect">
            <a:avLst/>
          </a:prstGeom>
          <a:solidFill>
            <a:schemeClr val="accent3"/>
          </a:solidFill>
          <a:ln w="25400">
            <a:noFill/>
            <a:miter lim="800000"/>
            <a:headEnd/>
            <a:tailEnd/>
          </a:ln>
          <a:effectLst>
            <a:innerShdw blurRad="63500" dist="50800" dir="2700000">
              <a:prstClr val="black">
                <a:alpha val="50000"/>
              </a:prstClr>
            </a:innerShdw>
          </a:effectLst>
        </p:spPr>
        <p:txBody>
          <a:bodyPr lIns="100895" tIns="50447" rIns="100895" bIns="50447" anchor="ctr" anchorCtr="1"/>
          <a:lstStyle/>
          <a:p>
            <a:pPr algn="ctr">
              <a:spcBef>
                <a:spcPts val="0"/>
              </a:spcBef>
              <a:spcAft>
                <a:spcPts val="200"/>
              </a:spcAft>
              <a:defRPr/>
            </a:pPr>
            <a:r>
              <a:rPr lang="en-US" sz="1000" b="1" dirty="0">
                <a:solidFill>
                  <a:srgbClr val="FFFFFF"/>
                </a:solidFill>
                <a:effectLst>
                  <a:outerShdw blurRad="38100" dist="38100" dir="2700000" algn="tl">
                    <a:srgbClr val="000000">
                      <a:alpha val="43137"/>
                    </a:srgbClr>
                  </a:outerShdw>
                </a:effectLst>
                <a:latin typeface="Arial"/>
              </a:rPr>
              <a:t>LTM 6/30/18</a:t>
            </a:r>
          </a:p>
          <a:p>
            <a:pPr algn="ctr">
              <a:spcBef>
                <a:spcPts val="0"/>
              </a:spcBef>
              <a:spcAft>
                <a:spcPts val="200"/>
              </a:spcAft>
              <a:defRPr/>
            </a:pPr>
            <a:r>
              <a:rPr lang="en-US" sz="1000" b="1" dirty="0">
                <a:solidFill>
                  <a:srgbClr val="FFFFFF"/>
                </a:solidFill>
                <a:effectLst>
                  <a:outerShdw blurRad="38100" dist="38100" dir="2700000" algn="tl">
                    <a:srgbClr val="000000">
                      <a:alpha val="43137"/>
                    </a:srgbClr>
                  </a:outerShdw>
                </a:effectLst>
                <a:latin typeface="Arial"/>
              </a:rPr>
              <a:t>Key Financials</a:t>
            </a:r>
            <a:r>
              <a:rPr lang="en-US" sz="1000" b="1" baseline="30000" dirty="0">
                <a:solidFill>
                  <a:srgbClr val="FFFFFF"/>
                </a:solidFill>
                <a:effectLst>
                  <a:outerShdw blurRad="38100" dist="38100" dir="2700000" algn="tl">
                    <a:srgbClr val="000000">
                      <a:alpha val="43137"/>
                    </a:srgbClr>
                  </a:outerShdw>
                </a:effectLst>
                <a:latin typeface="Arial"/>
              </a:rPr>
              <a:t>1,2</a:t>
            </a:r>
          </a:p>
        </p:txBody>
      </p:sp>
      <p:sp>
        <p:nvSpPr>
          <p:cNvPr id="28" name="Rectangle 4"/>
          <p:cNvSpPr>
            <a:spLocks noChangeArrowheads="1"/>
          </p:cNvSpPr>
          <p:nvPr/>
        </p:nvSpPr>
        <p:spPr bwMode="auto">
          <a:xfrm>
            <a:off x="6659539" y="2037078"/>
            <a:ext cx="2139974" cy="91440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Net Sales: $651 Million</a:t>
            </a:r>
          </a:p>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Adj. EBITDA: $120 Million</a:t>
            </a:r>
          </a:p>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Adj. EBITDA Margin: 18.5%</a:t>
            </a:r>
          </a:p>
        </p:txBody>
      </p:sp>
      <p:sp>
        <p:nvSpPr>
          <p:cNvPr id="29" name="Rectangle 4"/>
          <p:cNvSpPr>
            <a:spLocks noChangeArrowheads="1"/>
          </p:cNvSpPr>
          <p:nvPr/>
        </p:nvSpPr>
        <p:spPr bwMode="auto">
          <a:xfrm>
            <a:off x="4286156" y="2037078"/>
            <a:ext cx="2286000" cy="91440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lnSpc>
                <a:spcPct val="85000"/>
              </a:lnSpc>
              <a:spcBef>
                <a:spcPts val="200"/>
              </a:spcBef>
              <a:spcAft>
                <a:spcPts val="200"/>
              </a:spcAft>
              <a:buClr>
                <a:schemeClr val="accent2"/>
              </a:buClr>
              <a:buSzPct val="100000"/>
              <a:buFont typeface="Arial"/>
              <a:buChar char="•"/>
              <a:defRPr/>
            </a:pPr>
            <a:r>
              <a:rPr lang="en-US" sz="1000" dirty="0">
                <a:solidFill>
                  <a:srgbClr val="01617A"/>
                </a:solidFill>
                <a:latin typeface="Arial"/>
              </a:rPr>
              <a:t>Net Sales: $415 Million</a:t>
            </a:r>
          </a:p>
          <a:p>
            <a:pPr marL="117475" indent="-114300" algn="l" defTabSz="1019175">
              <a:lnSpc>
                <a:spcPct val="85000"/>
              </a:lnSpc>
              <a:spcBef>
                <a:spcPts val="200"/>
              </a:spcBef>
              <a:spcAft>
                <a:spcPts val="200"/>
              </a:spcAft>
              <a:buClr>
                <a:schemeClr val="accent2"/>
              </a:buClr>
              <a:buSzPct val="100000"/>
              <a:buFont typeface="Arial"/>
              <a:buChar char="•"/>
              <a:defRPr/>
            </a:pPr>
            <a:r>
              <a:rPr lang="en-US" sz="1000" dirty="0">
                <a:solidFill>
                  <a:srgbClr val="01617A"/>
                </a:solidFill>
                <a:latin typeface="Arial"/>
              </a:rPr>
              <a:t>Adj. EBITDA: $72 Million</a:t>
            </a:r>
          </a:p>
          <a:p>
            <a:pPr marL="117475" indent="-114300" algn="l" defTabSz="1019175">
              <a:lnSpc>
                <a:spcPct val="85000"/>
              </a:lnSpc>
              <a:spcBef>
                <a:spcPts val="200"/>
              </a:spcBef>
              <a:spcAft>
                <a:spcPts val="200"/>
              </a:spcAft>
              <a:buClr>
                <a:schemeClr val="accent2"/>
              </a:buClr>
              <a:buSzPct val="100000"/>
              <a:buFont typeface="Arial"/>
              <a:buChar char="•"/>
              <a:defRPr/>
            </a:pPr>
            <a:r>
              <a:rPr lang="en-US" sz="1000" dirty="0">
                <a:solidFill>
                  <a:srgbClr val="01617A"/>
                </a:solidFill>
                <a:latin typeface="Arial"/>
              </a:rPr>
              <a:t>Adj. EBITDA Margin: 17.4%</a:t>
            </a:r>
          </a:p>
        </p:txBody>
      </p:sp>
      <p:sp>
        <p:nvSpPr>
          <p:cNvPr id="30" name="Rectangle 4"/>
          <p:cNvSpPr>
            <a:spLocks noChangeArrowheads="1"/>
          </p:cNvSpPr>
          <p:nvPr/>
        </p:nvSpPr>
        <p:spPr bwMode="auto">
          <a:xfrm>
            <a:off x="1922935" y="2037078"/>
            <a:ext cx="2286000" cy="91440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Net Sales: $527 Million</a:t>
            </a:r>
          </a:p>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Adj. EBITDA: $32 Million</a:t>
            </a:r>
          </a:p>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Adj. EBITDA Margin: 6.2%</a:t>
            </a:r>
          </a:p>
        </p:txBody>
      </p:sp>
      <p:sp>
        <p:nvSpPr>
          <p:cNvPr id="17" name="Rectangle 4"/>
          <p:cNvSpPr>
            <a:spLocks noChangeArrowheads="1"/>
          </p:cNvSpPr>
          <p:nvPr/>
        </p:nvSpPr>
        <p:spPr bwMode="auto">
          <a:xfrm>
            <a:off x="369098" y="3037840"/>
            <a:ext cx="1463040" cy="914400"/>
          </a:xfrm>
          <a:prstGeom prst="rect">
            <a:avLst/>
          </a:prstGeom>
          <a:solidFill>
            <a:schemeClr val="accent3"/>
          </a:solidFill>
          <a:ln w="25400">
            <a:noFill/>
            <a:miter lim="800000"/>
            <a:headEnd/>
            <a:tailEnd/>
          </a:ln>
          <a:effectLst>
            <a:innerShdw blurRad="63500" dist="50800" dir="2700000">
              <a:prstClr val="black">
                <a:alpha val="50000"/>
              </a:prstClr>
            </a:innerShdw>
          </a:effectLst>
        </p:spPr>
        <p:txBody>
          <a:bodyPr lIns="100895" tIns="50447" rIns="100895" bIns="50447" anchor="ctr" anchorCtr="1"/>
          <a:lstStyle/>
          <a:p>
            <a:pPr algn="ctr">
              <a:lnSpc>
                <a:spcPct val="85000"/>
              </a:lnSpc>
              <a:spcBef>
                <a:spcPct val="25000"/>
              </a:spcBef>
              <a:defRPr/>
            </a:pPr>
            <a:r>
              <a:rPr lang="en-US" sz="1000" b="1" dirty="0">
                <a:solidFill>
                  <a:srgbClr val="FFFFFF"/>
                </a:solidFill>
                <a:effectLst>
                  <a:outerShdw blurRad="38100" dist="38100" dir="2700000" algn="tl">
                    <a:srgbClr val="000000">
                      <a:alpha val="43137"/>
                    </a:srgbClr>
                  </a:outerShdw>
                </a:effectLst>
                <a:latin typeface="Arial"/>
              </a:rPr>
              <a:t>Highlights</a:t>
            </a:r>
          </a:p>
        </p:txBody>
      </p:sp>
      <p:sp>
        <p:nvSpPr>
          <p:cNvPr id="31" name="Rectangle 4"/>
          <p:cNvSpPr>
            <a:spLocks noChangeArrowheads="1"/>
          </p:cNvSpPr>
          <p:nvPr/>
        </p:nvSpPr>
        <p:spPr bwMode="auto">
          <a:xfrm>
            <a:off x="6659539" y="3037840"/>
            <a:ext cx="2139974" cy="91440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Largest Supplier Of Creosote </a:t>
            </a:r>
            <a:br>
              <a:rPr lang="en-US" sz="1000" dirty="0">
                <a:solidFill>
                  <a:srgbClr val="01617A"/>
                </a:solidFill>
                <a:latin typeface="Arial"/>
              </a:rPr>
            </a:br>
            <a:r>
              <a:rPr lang="en-US" sz="1000" dirty="0">
                <a:solidFill>
                  <a:srgbClr val="01617A"/>
                </a:solidFill>
                <a:latin typeface="Arial"/>
              </a:rPr>
              <a:t>To North American Railroad Industry</a:t>
            </a:r>
          </a:p>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Vertically Integrated With RUPS</a:t>
            </a:r>
          </a:p>
        </p:txBody>
      </p:sp>
      <p:sp>
        <p:nvSpPr>
          <p:cNvPr id="34" name="Rectangle 4"/>
          <p:cNvSpPr>
            <a:spLocks noChangeArrowheads="1"/>
          </p:cNvSpPr>
          <p:nvPr/>
        </p:nvSpPr>
        <p:spPr bwMode="auto">
          <a:xfrm>
            <a:off x="4286156" y="3037840"/>
            <a:ext cx="2286000" cy="91440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spcBef>
                <a:spcPts val="0"/>
              </a:spcBef>
              <a:spcAft>
                <a:spcPts val="0"/>
              </a:spcAft>
              <a:buClr>
                <a:schemeClr val="accent2"/>
              </a:buClr>
              <a:buSzPct val="100000"/>
              <a:buFont typeface="Arial"/>
              <a:buChar char="•"/>
              <a:defRPr/>
            </a:pPr>
            <a:r>
              <a:rPr lang="en-US" sz="1000" dirty="0">
                <a:solidFill>
                  <a:srgbClr val="01617A"/>
                </a:solidFill>
                <a:latin typeface="Arial"/>
              </a:rPr>
              <a:t>Global Leader In Developing, Manufacturing &amp; Marketing Wood Preservation Chemicals/ Technologies</a:t>
            </a:r>
          </a:p>
        </p:txBody>
      </p:sp>
      <p:sp>
        <p:nvSpPr>
          <p:cNvPr id="35" name="Rectangle 4"/>
          <p:cNvSpPr>
            <a:spLocks noChangeArrowheads="1"/>
          </p:cNvSpPr>
          <p:nvPr/>
        </p:nvSpPr>
        <p:spPr bwMode="auto">
          <a:xfrm>
            <a:off x="1922935" y="3037840"/>
            <a:ext cx="2286000" cy="91440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spcBef>
                <a:spcPts val="0"/>
              </a:spcBef>
              <a:spcAft>
                <a:spcPts val="0"/>
              </a:spcAft>
              <a:buClr>
                <a:schemeClr val="accent2"/>
              </a:buClr>
              <a:buSzPct val="100000"/>
              <a:buFont typeface="Arial"/>
              <a:buChar char="•"/>
              <a:defRPr/>
            </a:pPr>
            <a:r>
              <a:rPr lang="en-US" sz="1000" dirty="0">
                <a:solidFill>
                  <a:srgbClr val="01617A"/>
                </a:solidFill>
                <a:latin typeface="Arial"/>
              </a:rPr>
              <a:t>Largest Supplier Of Railroad Crossties To North American Railroads</a:t>
            </a:r>
          </a:p>
        </p:txBody>
      </p:sp>
      <p:sp>
        <p:nvSpPr>
          <p:cNvPr id="33" name="Rectangle 7"/>
          <p:cNvSpPr>
            <a:spLocks noChangeArrowheads="1"/>
          </p:cNvSpPr>
          <p:nvPr/>
        </p:nvSpPr>
        <p:spPr bwMode="auto">
          <a:xfrm>
            <a:off x="364986" y="5123488"/>
            <a:ext cx="1463040" cy="914400"/>
          </a:xfrm>
          <a:prstGeom prst="rect">
            <a:avLst/>
          </a:prstGeom>
          <a:solidFill>
            <a:schemeClr val="accent3"/>
          </a:solidFill>
          <a:ln w="25400">
            <a:noFill/>
            <a:miter lim="800000"/>
            <a:headEnd/>
            <a:tailEnd/>
          </a:ln>
          <a:effectLst>
            <a:innerShdw blurRad="63500" dist="50800" dir="2700000">
              <a:prstClr val="black">
                <a:alpha val="50000"/>
              </a:prstClr>
            </a:innerShdw>
          </a:effectLst>
        </p:spPr>
        <p:txBody>
          <a:bodyPr lIns="100895" tIns="50447" rIns="100895" bIns="50447" anchor="ctr" anchorCtr="1"/>
          <a:lstStyle/>
          <a:p>
            <a:pPr algn="ctr">
              <a:lnSpc>
                <a:spcPct val="85000"/>
              </a:lnSpc>
              <a:spcBef>
                <a:spcPct val="25000"/>
              </a:spcBef>
              <a:defRPr/>
            </a:pPr>
            <a:r>
              <a:rPr lang="en-US" sz="1000" b="1" dirty="0">
                <a:solidFill>
                  <a:srgbClr val="FFFFFF"/>
                </a:solidFill>
                <a:effectLst>
                  <a:outerShdw blurRad="38100" dist="38100" dir="2700000" algn="tl">
                    <a:srgbClr val="000000">
                      <a:alpha val="43137"/>
                    </a:srgbClr>
                  </a:outerShdw>
                </a:effectLst>
              </a:rPr>
              <a:t>Market Position</a:t>
            </a:r>
            <a:endParaRPr lang="en-US" sz="200" b="1" dirty="0">
              <a:solidFill>
                <a:srgbClr val="FFFFFF"/>
              </a:solidFill>
              <a:effectLst>
                <a:outerShdw blurRad="38100" dist="38100" dir="2700000" algn="tl">
                  <a:srgbClr val="000000">
                    <a:alpha val="43137"/>
                  </a:srgbClr>
                </a:outerShdw>
              </a:effectLst>
            </a:endParaRPr>
          </a:p>
          <a:p>
            <a:pPr algn="ctr">
              <a:lnSpc>
                <a:spcPct val="85000"/>
              </a:lnSpc>
              <a:spcBef>
                <a:spcPct val="25000"/>
              </a:spcBef>
              <a:defRPr/>
            </a:pPr>
            <a:endParaRPr lang="en-US" sz="200" b="1" dirty="0">
              <a:solidFill>
                <a:srgbClr val="FFFFFF"/>
              </a:solidFill>
              <a:effectLst>
                <a:outerShdw blurRad="38100" dist="38100" dir="2700000" algn="tl">
                  <a:srgbClr val="000000">
                    <a:alpha val="43137"/>
                  </a:srgbClr>
                </a:outerShdw>
              </a:effectLst>
            </a:endParaRPr>
          </a:p>
          <a:p>
            <a:pPr algn="ctr">
              <a:lnSpc>
                <a:spcPct val="85000"/>
              </a:lnSpc>
              <a:spcBef>
                <a:spcPct val="25000"/>
              </a:spcBef>
              <a:defRPr/>
            </a:pPr>
            <a:r>
              <a:rPr lang="en-US" sz="1000" b="1" dirty="0">
                <a:solidFill>
                  <a:srgbClr val="FFFFFF"/>
                </a:solidFill>
                <a:effectLst>
                  <a:outerShdw blurRad="38100" dist="38100" dir="2700000" algn="tl">
                    <a:srgbClr val="000000">
                      <a:alpha val="43137"/>
                    </a:srgbClr>
                  </a:outerShdw>
                </a:effectLst>
              </a:rPr>
              <a:t>Market Growth</a:t>
            </a:r>
          </a:p>
          <a:p>
            <a:pPr algn="ctr">
              <a:lnSpc>
                <a:spcPct val="85000"/>
              </a:lnSpc>
              <a:spcBef>
                <a:spcPct val="25000"/>
              </a:spcBef>
              <a:defRPr/>
            </a:pPr>
            <a:endParaRPr lang="en-US" sz="200" b="1" dirty="0">
              <a:solidFill>
                <a:srgbClr val="FFFFFF"/>
              </a:solidFill>
              <a:effectLst>
                <a:outerShdw blurRad="38100" dist="38100" dir="2700000" algn="tl">
                  <a:srgbClr val="000000">
                    <a:alpha val="43137"/>
                  </a:srgbClr>
                </a:outerShdw>
              </a:effectLst>
            </a:endParaRPr>
          </a:p>
          <a:p>
            <a:pPr algn="ctr">
              <a:lnSpc>
                <a:spcPct val="85000"/>
              </a:lnSpc>
              <a:spcBef>
                <a:spcPct val="25000"/>
              </a:spcBef>
              <a:defRPr/>
            </a:pPr>
            <a:r>
              <a:rPr lang="en-US" sz="1000" b="1" dirty="0">
                <a:solidFill>
                  <a:srgbClr val="FFFFFF"/>
                </a:solidFill>
                <a:effectLst>
                  <a:outerShdw blurRad="38100" dist="38100" dir="2700000" algn="tl">
                    <a:srgbClr val="000000">
                      <a:alpha val="43137"/>
                    </a:srgbClr>
                  </a:outerShdw>
                </a:effectLst>
              </a:rPr>
              <a:t>Key Market Drivers</a:t>
            </a:r>
          </a:p>
          <a:p>
            <a:pPr algn="ctr">
              <a:lnSpc>
                <a:spcPct val="85000"/>
              </a:lnSpc>
              <a:spcBef>
                <a:spcPct val="25000"/>
              </a:spcBef>
              <a:defRPr/>
            </a:pPr>
            <a:endParaRPr lang="en-US" sz="900" b="1" dirty="0">
              <a:solidFill>
                <a:srgbClr val="FFFFFF"/>
              </a:solidFill>
              <a:effectLst>
                <a:outerShdw blurRad="38100" dist="38100" dir="2700000" algn="tl">
                  <a:srgbClr val="000000">
                    <a:alpha val="43137"/>
                  </a:srgbClr>
                </a:outerShdw>
              </a:effectLst>
            </a:endParaRPr>
          </a:p>
        </p:txBody>
      </p:sp>
      <p:sp>
        <p:nvSpPr>
          <p:cNvPr id="36" name="Rectangle 4"/>
          <p:cNvSpPr>
            <a:spLocks noChangeArrowheads="1"/>
          </p:cNvSpPr>
          <p:nvPr/>
        </p:nvSpPr>
        <p:spPr bwMode="auto">
          <a:xfrm>
            <a:off x="6649720" y="5123488"/>
            <a:ext cx="2149793" cy="91440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spcBef>
                <a:spcPts val="200"/>
              </a:spcBef>
              <a:spcAft>
                <a:spcPts val="200"/>
              </a:spcAft>
              <a:buClr>
                <a:schemeClr val="accent2"/>
              </a:buClr>
              <a:buSzPct val="100000"/>
              <a:buFont typeface="Arial"/>
              <a:buChar char="•"/>
            </a:pPr>
            <a:r>
              <a:rPr lang="en-US" sz="1000" dirty="0">
                <a:solidFill>
                  <a:srgbClr val="01617A"/>
                </a:solidFill>
                <a:latin typeface="Arial"/>
              </a:rPr>
              <a:t>#1 or #2</a:t>
            </a:r>
          </a:p>
          <a:p>
            <a:pPr marL="117475" indent="-114300" algn="l" defTabSz="1019175">
              <a:spcBef>
                <a:spcPts val="200"/>
              </a:spcBef>
              <a:spcAft>
                <a:spcPts val="200"/>
              </a:spcAft>
              <a:buClr>
                <a:schemeClr val="accent2"/>
              </a:buClr>
              <a:buSzPct val="100000"/>
              <a:buFont typeface="Arial"/>
              <a:buChar char="•"/>
            </a:pPr>
            <a:r>
              <a:rPr lang="en-US" sz="1000" dirty="0">
                <a:solidFill>
                  <a:srgbClr val="01617A"/>
                </a:solidFill>
                <a:latin typeface="Arial"/>
              </a:rPr>
              <a:t>1-3%</a:t>
            </a:r>
          </a:p>
          <a:p>
            <a:pPr marL="117475" indent="-114300" algn="l" defTabSz="1019175">
              <a:spcBef>
                <a:spcPts val="200"/>
              </a:spcBef>
              <a:spcAft>
                <a:spcPts val="200"/>
              </a:spcAft>
              <a:buClr>
                <a:schemeClr val="accent2"/>
              </a:buClr>
              <a:buSzPct val="100000"/>
              <a:buFont typeface="Arial"/>
              <a:buChar char="•"/>
            </a:pPr>
            <a:r>
              <a:rPr lang="en-US" sz="1000" dirty="0">
                <a:solidFill>
                  <a:srgbClr val="01617A"/>
                </a:solidFill>
                <a:latin typeface="Arial"/>
              </a:rPr>
              <a:t>Global Industrial Growth</a:t>
            </a:r>
          </a:p>
          <a:p>
            <a:pPr marL="117475" indent="-114300" algn="l" defTabSz="1019175">
              <a:spcBef>
                <a:spcPts val="200"/>
              </a:spcBef>
              <a:spcAft>
                <a:spcPts val="200"/>
              </a:spcAft>
              <a:buClr>
                <a:schemeClr val="accent2"/>
              </a:buClr>
              <a:buSzPct val="100000"/>
              <a:buFont typeface="Arial"/>
              <a:buChar char="•"/>
            </a:pPr>
            <a:r>
              <a:rPr lang="en-US" sz="1000" dirty="0">
                <a:solidFill>
                  <a:srgbClr val="01617A"/>
                </a:solidFill>
                <a:latin typeface="Arial"/>
              </a:rPr>
              <a:t>Crosstie Replacement Cycle</a:t>
            </a:r>
            <a:endParaRPr lang="en-US" sz="1000" dirty="0">
              <a:noFill/>
              <a:latin typeface="Arial"/>
            </a:endParaRPr>
          </a:p>
        </p:txBody>
      </p:sp>
      <p:sp>
        <p:nvSpPr>
          <p:cNvPr id="41" name="Rectangle 4"/>
          <p:cNvSpPr>
            <a:spLocks noChangeArrowheads="1"/>
          </p:cNvSpPr>
          <p:nvPr/>
        </p:nvSpPr>
        <p:spPr bwMode="auto">
          <a:xfrm>
            <a:off x="4274269" y="5123488"/>
            <a:ext cx="2286000" cy="91440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spcBef>
                <a:spcPts val="200"/>
              </a:spcBef>
              <a:spcAft>
                <a:spcPts val="200"/>
              </a:spcAft>
              <a:buClr>
                <a:schemeClr val="accent2"/>
              </a:buClr>
              <a:buSzPct val="100000"/>
              <a:buFont typeface="Arial"/>
              <a:buChar char="•"/>
            </a:pPr>
            <a:r>
              <a:rPr lang="en-US" sz="1000" dirty="0">
                <a:solidFill>
                  <a:srgbClr val="01617A"/>
                </a:solidFill>
                <a:latin typeface="Arial"/>
              </a:rPr>
              <a:t>#1</a:t>
            </a:r>
          </a:p>
          <a:p>
            <a:pPr marL="117475" indent="-114300" algn="l" defTabSz="1019175">
              <a:spcBef>
                <a:spcPts val="200"/>
              </a:spcBef>
              <a:spcAft>
                <a:spcPts val="200"/>
              </a:spcAft>
              <a:buClr>
                <a:schemeClr val="accent2"/>
              </a:buClr>
              <a:buSzPct val="100000"/>
              <a:buFont typeface="Arial"/>
              <a:buChar char="•"/>
            </a:pPr>
            <a:r>
              <a:rPr lang="en-US" sz="1000" dirty="0">
                <a:solidFill>
                  <a:srgbClr val="01617A"/>
                </a:solidFill>
                <a:latin typeface="Arial"/>
              </a:rPr>
              <a:t>2-4%</a:t>
            </a:r>
          </a:p>
          <a:p>
            <a:pPr marL="117475" indent="-114300" algn="l" defTabSz="1019175">
              <a:spcBef>
                <a:spcPts val="200"/>
              </a:spcBef>
              <a:spcAft>
                <a:spcPts val="200"/>
              </a:spcAft>
              <a:buClr>
                <a:schemeClr val="accent2"/>
              </a:buClr>
              <a:buSzPct val="100000"/>
              <a:buFont typeface="Arial"/>
              <a:buChar char="•"/>
            </a:pPr>
            <a:r>
              <a:rPr lang="en-US" sz="1000" dirty="0">
                <a:solidFill>
                  <a:srgbClr val="01617A"/>
                </a:solidFill>
                <a:latin typeface="Arial"/>
              </a:rPr>
              <a:t>Repair &amp; Remodel; Existing Home Sales</a:t>
            </a:r>
          </a:p>
        </p:txBody>
      </p:sp>
      <p:sp>
        <p:nvSpPr>
          <p:cNvPr id="42" name="Rectangle 4"/>
          <p:cNvSpPr>
            <a:spLocks noChangeArrowheads="1"/>
          </p:cNvSpPr>
          <p:nvPr/>
        </p:nvSpPr>
        <p:spPr bwMode="auto">
          <a:xfrm>
            <a:off x="1919140" y="5123488"/>
            <a:ext cx="2286000" cy="914400"/>
          </a:xfrm>
          <a:prstGeom prst="rect">
            <a:avLst/>
          </a:prstGeom>
          <a:solidFill>
            <a:schemeClr val="bg1">
              <a:lumMod val="85000"/>
            </a:schemeClr>
          </a:solidFill>
          <a:ln w="25400">
            <a:noFill/>
            <a:miter lim="800000"/>
            <a:headEnd/>
            <a:tailEnd/>
          </a:ln>
          <a:effectLst>
            <a:innerShdw blurRad="63500" dist="50800" dir="2700000">
              <a:prstClr val="black">
                <a:alpha val="50000"/>
              </a:prstClr>
            </a:innerShdw>
          </a:effectLst>
        </p:spPr>
        <p:txBody>
          <a:bodyPr lIns="100895" tIns="50447" rIns="100895" bIns="50447" anchor="ctr" anchorCtr="0"/>
          <a:lstStyle/>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#1</a:t>
            </a:r>
          </a:p>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1-3%</a:t>
            </a:r>
          </a:p>
          <a:p>
            <a:pPr marL="117475" indent="-114300" algn="l" defTabSz="1019175">
              <a:spcBef>
                <a:spcPts val="200"/>
              </a:spcBef>
              <a:spcAft>
                <a:spcPts val="200"/>
              </a:spcAft>
              <a:buClr>
                <a:schemeClr val="accent2"/>
              </a:buClr>
              <a:buSzPct val="100000"/>
              <a:buFont typeface="Arial"/>
              <a:buChar char="•"/>
              <a:defRPr/>
            </a:pPr>
            <a:r>
              <a:rPr lang="en-US" sz="1000" dirty="0">
                <a:solidFill>
                  <a:srgbClr val="01617A"/>
                </a:solidFill>
                <a:latin typeface="Arial"/>
              </a:rPr>
              <a:t>Crosstie Replacement Cycle</a:t>
            </a:r>
            <a:endParaRPr lang="en-US" sz="1000" dirty="0">
              <a:noFill/>
              <a:latin typeface="Arial"/>
            </a:endParaRPr>
          </a:p>
        </p:txBody>
      </p:sp>
      <p:sp>
        <p:nvSpPr>
          <p:cNvPr id="43" name="MessageStatement"/>
          <p:cNvSpPr>
            <a:spLocks noChangeArrowheads="1"/>
          </p:cNvSpPr>
          <p:nvPr/>
        </p:nvSpPr>
        <p:spPr bwMode="gray">
          <a:xfrm>
            <a:off x="304800" y="6031468"/>
            <a:ext cx="8376102" cy="369332"/>
          </a:xfrm>
          <a:prstGeom prst="rect">
            <a:avLst/>
          </a:prstGeom>
          <a:noFill/>
          <a:ln w="9525">
            <a:noFill/>
            <a:miter lim="800000"/>
            <a:headEnd/>
            <a:tailEnd/>
          </a:ln>
          <a:effectLst>
            <a:innerShdw blurRad="63500" dist="50800" dir="2700000">
              <a:prstClr val="black">
                <a:alpha val="50000"/>
              </a:prstClr>
            </a:innerShdw>
          </a:effectLst>
        </p:spPr>
        <p:txBody>
          <a:bodyPr wrap="square" lIns="101600" rIns="101600" anchor="ctr" anchorCtr="0">
            <a:spAutoFit/>
          </a:bodyPr>
          <a:lstStyle/>
          <a:p>
            <a:pPr algn="l"/>
            <a:r>
              <a:rPr lang="en-US" altLang="ja-JP" sz="900" baseline="30000" dirty="0">
                <a:solidFill>
                  <a:prstClr val="black"/>
                </a:solidFill>
                <a:ea typeface="MS PGothic" pitchFamily="34" charset="-128"/>
              </a:rPr>
              <a:t>1</a:t>
            </a:r>
            <a:r>
              <a:rPr lang="en-US" altLang="ja-JP" sz="900" dirty="0">
                <a:solidFill>
                  <a:prstClr val="black"/>
                </a:solidFill>
                <a:ea typeface="MS PGothic" pitchFamily="34" charset="-128"/>
              </a:rPr>
              <a:t> Excludes corporate unallocated amounts</a:t>
            </a:r>
          </a:p>
          <a:p>
            <a:pPr algn="l"/>
            <a:r>
              <a:rPr lang="en-US" altLang="ja-JP" sz="900" baseline="30000" dirty="0">
                <a:solidFill>
                  <a:prstClr val="black"/>
                </a:solidFill>
                <a:ea typeface="MS PGothic" pitchFamily="34" charset="-128"/>
              </a:rPr>
              <a:t>2</a:t>
            </a:r>
            <a:r>
              <a:rPr lang="en-US" altLang="ja-JP" sz="900" dirty="0">
                <a:solidFill>
                  <a:prstClr val="black"/>
                </a:solidFill>
                <a:ea typeface="MS PGothic" pitchFamily="34" charset="-128"/>
              </a:rPr>
              <a:t> Adjusted EBITDA margin defined as Adjusted EBITDA as a percentage of GAAP sales</a:t>
            </a:r>
          </a:p>
        </p:txBody>
      </p:sp>
      <p:sp>
        <p:nvSpPr>
          <p:cNvPr id="46" name="MessageStatement"/>
          <p:cNvSpPr>
            <a:spLocks noChangeArrowheads="1"/>
          </p:cNvSpPr>
          <p:nvPr/>
        </p:nvSpPr>
        <p:spPr bwMode="gray">
          <a:xfrm>
            <a:off x="369098" y="1246703"/>
            <a:ext cx="8430415" cy="307777"/>
          </a:xfrm>
          <a:prstGeom prst="rect">
            <a:avLst/>
          </a:prstGeom>
          <a:solidFill>
            <a:srgbClr val="0B5C78"/>
          </a:solidFill>
          <a:ln w="9525">
            <a:noFill/>
            <a:miter lim="800000"/>
            <a:headEnd/>
            <a:tailEnd/>
          </a:ln>
          <a:effectLst>
            <a:innerShdw blurRad="63500" dist="50800" dir="2700000">
              <a:prstClr val="black">
                <a:alpha val="50000"/>
              </a:prstClr>
            </a:innerShdw>
          </a:effectLst>
        </p:spPr>
        <p:txBody>
          <a:bodyPr wrap="square" lIns="101600" rIns="101600" anchor="t">
            <a:spAutoFit/>
          </a:bodyPr>
          <a:lstStyle/>
          <a:p>
            <a:pPr algn="ctr"/>
            <a:r>
              <a:rPr lang="en-US" sz="1400" b="1" dirty="0">
                <a:solidFill>
                  <a:prstClr val="white"/>
                </a:solidFill>
                <a:effectLst>
                  <a:outerShdw blurRad="38100" dist="38100" dir="2700000" algn="tl">
                    <a:srgbClr val="000000">
                      <a:alpha val="43137"/>
                    </a:srgbClr>
                  </a:outerShdw>
                </a:effectLst>
              </a:rPr>
              <a:t>Unique Product &amp; Service Portfolio; Niche End Market Focus</a:t>
            </a:r>
          </a:p>
        </p:txBody>
      </p:sp>
      <p:sp>
        <p:nvSpPr>
          <p:cNvPr id="3" name="Slide Number Placeholder 2"/>
          <p:cNvSpPr>
            <a:spLocks noGrp="1"/>
          </p:cNvSpPr>
          <p:nvPr>
            <p:ph type="sldNum" sz="quarter" idx="10"/>
          </p:nvPr>
        </p:nvSpPr>
        <p:spPr/>
        <p:txBody>
          <a:bodyPr/>
          <a:lstStyle/>
          <a:p>
            <a:pPr>
              <a:defRPr/>
            </a:pPr>
            <a:fld id="{5F7964B8-082A-4F78-9251-7069D0BD0F30}" type="slidenum">
              <a:rPr lang="en-US" smtClean="0"/>
              <a:pPr>
                <a:defRPr/>
              </a:pPr>
              <a:t>9</a:t>
            </a:fld>
            <a:endParaRPr lang="en-US" dirty="0"/>
          </a:p>
        </p:txBody>
      </p:sp>
    </p:spTree>
    <p:extLst>
      <p:ext uri="{BB962C8B-B14F-4D97-AF65-F5344CB8AC3E}">
        <p14:creationId xmlns:p14="http://schemas.microsoft.com/office/powerpoint/2010/main" val="3227906296"/>
      </p:ext>
    </p:extLst>
  </p:cSld>
  <p:clrMapOvr>
    <a:masterClrMapping/>
  </p:clrMapOvr>
  <p:transition>
    <p:cover dir="u"/>
  </p:transition>
</p:sld>
</file>

<file path=ppt/tags/tag1.xml><?xml version="1.0" encoding="utf-8"?>
<p:tagLst xmlns:a="http://schemas.openxmlformats.org/drawingml/2006/main" xmlns:r="http://schemas.openxmlformats.org/officeDocument/2006/relationships" xmlns:p="http://schemas.openxmlformats.org/presentationml/2006/main">
  <p:tag name="SLIDE_TYPE_NAME" val="Basic Text"/>
  <p:tag name="SLIDE_BASE_FONT_SIZE" val="14"/>
  <p:tag name="SLIDE_TYPE" val="BODY"/>
</p:tagLst>
</file>

<file path=ppt/tags/tag10.xml><?xml version="1.0" encoding="utf-8"?>
<p:tagLst xmlns:a="http://schemas.openxmlformats.org/drawingml/2006/main" xmlns:r="http://schemas.openxmlformats.org/officeDocument/2006/relationships" xmlns:p="http://schemas.openxmlformats.org/presentationml/2006/main">
  <p:tag name="MASTER_ITEM" val="MASTER_ITEM"/>
  <p:tag name="SLIDE_TYPE_NAME" val="Basic Text"/>
  <p:tag name="TEXT_TYPE" val="PAGE HEADING"/>
</p:tagLst>
</file>

<file path=ppt/tags/tag11.xml><?xml version="1.0" encoding="utf-8"?>
<p:tagLst xmlns:a="http://schemas.openxmlformats.org/drawingml/2006/main" xmlns:r="http://schemas.openxmlformats.org/officeDocument/2006/relationships" xmlns:p="http://schemas.openxmlformats.org/presentationml/2006/main">
  <p:tag name="SLIDE_TYPE_NAME" val="Basic Text"/>
  <p:tag name="SLIDE_BASE_FONT_SIZE" val="14"/>
  <p:tag name="SLIDE_TYPE" val="BODY"/>
</p:tagLst>
</file>

<file path=ppt/tags/tag12.xml><?xml version="1.0" encoding="utf-8"?>
<p:tagLst xmlns:a="http://schemas.openxmlformats.org/drawingml/2006/main" xmlns:r="http://schemas.openxmlformats.org/officeDocument/2006/relationships" xmlns:p="http://schemas.openxmlformats.org/presentationml/2006/main">
  <p:tag name="SLIDE_TYPE_NAME" val="Basic Text"/>
  <p:tag name="SLIDE_BASE_FONT_SIZE" val="14"/>
  <p:tag name="SLIDE_TYPE" val="BODY"/>
</p:tagLst>
</file>

<file path=ppt/tags/tag13.xml><?xml version="1.0" encoding="utf-8"?>
<p:tagLst xmlns:a="http://schemas.openxmlformats.org/drawingml/2006/main" xmlns:r="http://schemas.openxmlformats.org/officeDocument/2006/relationships" xmlns:p="http://schemas.openxmlformats.org/presentationml/2006/main">
  <p:tag name="NOTE_TAG" val="NOTE_SLIDE"/>
  <p:tag name="TOP" val="455.5"/>
  <p:tag name="LEFT" val="54"/>
  <p:tag name="WIDTH" val="612"/>
  <p:tag name="HEIGHT" val="8.375"/>
</p:tagLst>
</file>

<file path=ppt/tags/tag14.xml><?xml version="1.0" encoding="utf-8"?>
<p:tagLst xmlns:a="http://schemas.openxmlformats.org/drawingml/2006/main" xmlns:r="http://schemas.openxmlformats.org/officeDocument/2006/relationships" xmlns:p="http://schemas.openxmlformats.org/presentationml/2006/main">
  <p:tag name="MASTER_ITEM" val="MASTER_ITEM"/>
  <p:tag name="SLIDE_TYPE_NAME" val="Basic Text"/>
  <p:tag name="TEXT_TYPE" val="PAGE HEADING"/>
</p:tagLst>
</file>

<file path=ppt/tags/tag15.xml><?xml version="1.0" encoding="utf-8"?>
<p:tagLst xmlns:a="http://schemas.openxmlformats.org/drawingml/2006/main" xmlns:r="http://schemas.openxmlformats.org/officeDocument/2006/relationships" xmlns:p="http://schemas.openxmlformats.org/presentationml/2006/main">
  <p:tag name="MASTER_ITEM" val="MASTER_ITEM"/>
  <p:tag name="SLIDE_TYPE_NAME" val="Basic Text"/>
  <p:tag name="TEXT_TYPE" val="PAGE HEADING"/>
</p:tagLst>
</file>

<file path=ppt/tags/tag16.xml><?xml version="1.0" encoding="utf-8"?>
<p:tagLst xmlns:a="http://schemas.openxmlformats.org/drawingml/2006/main" xmlns:r="http://schemas.openxmlformats.org/officeDocument/2006/relationships" xmlns:p="http://schemas.openxmlformats.org/presentationml/2006/main">
  <p:tag name="MASTER_ITEM" val="MASTER_ITEM"/>
  <p:tag name="SLIDE_TYPE_NAME" val="Basic Text"/>
  <p:tag name="TEXT_TYPE" val="PAGE HEADING"/>
</p:tagLst>
</file>

<file path=ppt/tags/tag17.xml><?xml version="1.0" encoding="utf-8"?>
<p:tagLst xmlns:a="http://schemas.openxmlformats.org/drawingml/2006/main" xmlns:r="http://schemas.openxmlformats.org/officeDocument/2006/relationships" xmlns:p="http://schemas.openxmlformats.org/presentationml/2006/main">
  <p:tag name="MASTER_ITEM" val="MASTER_ITEM"/>
  <p:tag name="SLIDE_TYPE_NAME" val="Basic Text"/>
  <p:tag name="TEXT_TYPE" val="PAGE HEADING"/>
</p:tagLst>
</file>

<file path=ppt/tags/tag18.xml><?xml version="1.0" encoding="utf-8"?>
<p:tagLst xmlns:a="http://schemas.openxmlformats.org/drawingml/2006/main" xmlns:r="http://schemas.openxmlformats.org/officeDocument/2006/relationships" xmlns:p="http://schemas.openxmlformats.org/presentationml/2006/main">
  <p:tag name="MASTER_ITEM" val="MASTER_ITEM"/>
  <p:tag name="SLIDE_TYPE_NAME" val="Basic Text"/>
  <p:tag name="TEXT_TYPE" val="PAGE HEADING"/>
</p:tagLst>
</file>

<file path=ppt/tags/tag2.xml><?xml version="1.0" encoding="utf-8"?>
<p:tagLst xmlns:a="http://schemas.openxmlformats.org/drawingml/2006/main" xmlns:r="http://schemas.openxmlformats.org/officeDocument/2006/relationships" xmlns:p="http://schemas.openxmlformats.org/presentationml/2006/main">
  <p:tag name="MASTER_ITEM" val="MASTER_ITEM"/>
  <p:tag name="SLIDE_TYPE_NAME" val="Basic Text"/>
  <p:tag name="TEXT_TYPE" val="PAGE HEADING"/>
</p:tagLst>
</file>

<file path=ppt/tags/tag3.xml><?xml version="1.0" encoding="utf-8"?>
<p:tagLst xmlns:a="http://schemas.openxmlformats.org/drawingml/2006/main" xmlns:r="http://schemas.openxmlformats.org/officeDocument/2006/relationships" xmlns:p="http://schemas.openxmlformats.org/presentationml/2006/main">
  <p:tag name="SLIDE_TYPE_NAME" val="Basic Text"/>
  <p:tag name="SLIDE_BASE_FONT_SIZE" val="14"/>
  <p:tag name="SLIDE_TYPE" val="BODY"/>
</p:tagLst>
</file>

<file path=ppt/tags/tag4.xml><?xml version="1.0" encoding="utf-8"?>
<p:tagLst xmlns:a="http://schemas.openxmlformats.org/drawingml/2006/main" xmlns:r="http://schemas.openxmlformats.org/officeDocument/2006/relationships" xmlns:p="http://schemas.openxmlformats.org/presentationml/2006/main">
  <p:tag name="MASTER_ITEM" val="MASTER_ITEM"/>
  <p:tag name="SLIDE_TYPE_NAME" val="Basic Text"/>
  <p:tag name="TEXT_TYPE" val="PAGE HEADING"/>
</p:tagLst>
</file>

<file path=ppt/tags/tag5.xml><?xml version="1.0" encoding="utf-8"?>
<p:tagLst xmlns:a="http://schemas.openxmlformats.org/drawingml/2006/main" xmlns:r="http://schemas.openxmlformats.org/officeDocument/2006/relationships" xmlns:p="http://schemas.openxmlformats.org/presentationml/2006/main">
  <p:tag name="SLIDE_TYPE_NAME" val="Basic Text"/>
  <p:tag name="SLIDE_BASE_FONT_SIZE" val="14"/>
  <p:tag name="SLIDE_TYPE" val="BODY"/>
</p:tagLst>
</file>

<file path=ppt/tags/tag6.xml><?xml version="1.0" encoding="utf-8"?>
<p:tagLst xmlns:a="http://schemas.openxmlformats.org/drawingml/2006/main" xmlns:r="http://schemas.openxmlformats.org/officeDocument/2006/relationships" xmlns:p="http://schemas.openxmlformats.org/presentationml/2006/main">
  <p:tag name="SLIDE_TYPE_NAME" val="Basic Text"/>
  <p:tag name="SLIDE_BASE_FONT_SIZE" val="14"/>
  <p:tag name="SLIDE_TYPE" val="BODY"/>
</p:tagLst>
</file>

<file path=ppt/tags/tag7.xml><?xml version="1.0" encoding="utf-8"?>
<p:tagLst xmlns:a="http://schemas.openxmlformats.org/drawingml/2006/main" xmlns:r="http://schemas.openxmlformats.org/officeDocument/2006/relationships" xmlns:p="http://schemas.openxmlformats.org/presentationml/2006/main">
  <p:tag name="MASTER_ITEM" val="MASTER_ITEM"/>
  <p:tag name="SLIDE_TYPE_NAME" val="Basic Text"/>
  <p:tag name="TEXT_TYPE" val="PAGE HEADING"/>
</p:tagLst>
</file>

<file path=ppt/tags/tag8.xml><?xml version="1.0" encoding="utf-8"?>
<p:tagLst xmlns:a="http://schemas.openxmlformats.org/drawingml/2006/main" xmlns:r="http://schemas.openxmlformats.org/officeDocument/2006/relationships" xmlns:p="http://schemas.openxmlformats.org/presentationml/2006/main">
  <p:tag name="SLIDE_TYPE_NAME" val="Basic Text"/>
  <p:tag name="SLIDE_BASE_FONT_SIZE" val="14"/>
  <p:tag name="SLIDE_TYPE" val="BODY"/>
</p:tagLst>
</file>

<file path=ppt/tags/tag9.xml><?xml version="1.0" encoding="utf-8"?>
<p:tagLst xmlns:a="http://schemas.openxmlformats.org/drawingml/2006/main" xmlns:r="http://schemas.openxmlformats.org/officeDocument/2006/relationships" xmlns:p="http://schemas.openxmlformats.org/presentationml/2006/main">
  <p:tag name="SLIDE_TYPE_NAME" val="Basic Text"/>
  <p:tag name="SLIDE_BASE_FONT_SIZE" val="14"/>
  <p:tag name="SLIDE_TYPE" val="BODY"/>
</p:tagLst>
</file>

<file path=ppt/theme/theme1.xml><?xml version="1.0" encoding="utf-8"?>
<a:theme xmlns:a="http://schemas.openxmlformats.org/drawingml/2006/main" name="2011 Goal setting Test">
  <a:themeElements>
    <a:clrScheme name="Custom 82">
      <a:dk1>
        <a:srgbClr val="0B5C78"/>
      </a:dk1>
      <a:lt1>
        <a:srgbClr val="FFFFFF"/>
      </a:lt1>
      <a:dk2>
        <a:srgbClr val="0B5C78"/>
      </a:dk2>
      <a:lt2>
        <a:srgbClr val="009999"/>
      </a:lt2>
      <a:accent1>
        <a:srgbClr val="BBE0E3"/>
      </a:accent1>
      <a:accent2>
        <a:srgbClr val="58A736"/>
      </a:accent2>
      <a:accent3>
        <a:srgbClr val="0B5C78"/>
      </a:accent3>
      <a:accent4>
        <a:srgbClr val="000000"/>
      </a:accent4>
      <a:accent5>
        <a:srgbClr val="DAEDEF"/>
      </a:accent5>
      <a:accent6>
        <a:srgbClr val="01576E"/>
      </a:accent6>
      <a:hlink>
        <a:srgbClr val="009999"/>
      </a:hlink>
      <a:folHlink>
        <a:srgbClr val="5AB125"/>
      </a:folHlink>
    </a:clrScheme>
    <a:fontScheme name="Kopp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da-DK"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Kopper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opper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opper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opper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opper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opper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oppers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opper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opper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opper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opper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opper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Koppers 13">
        <a:dk1>
          <a:srgbClr val="00919D"/>
        </a:dk1>
        <a:lt1>
          <a:srgbClr val="FFFFFF"/>
        </a:lt1>
        <a:dk2>
          <a:srgbClr val="00919D"/>
        </a:dk2>
        <a:lt2>
          <a:srgbClr val="808080"/>
        </a:lt2>
        <a:accent1>
          <a:srgbClr val="BBE0E3"/>
        </a:accent1>
        <a:accent2>
          <a:srgbClr val="008080"/>
        </a:accent2>
        <a:accent3>
          <a:srgbClr val="FFFFFF"/>
        </a:accent3>
        <a:accent4>
          <a:srgbClr val="007B85"/>
        </a:accent4>
        <a:accent5>
          <a:srgbClr val="DAEDEF"/>
        </a:accent5>
        <a:accent6>
          <a:srgbClr val="007373"/>
        </a:accent6>
        <a:hlink>
          <a:srgbClr val="006699"/>
        </a:hlink>
        <a:folHlink>
          <a:srgbClr val="5AB125"/>
        </a:folHlink>
      </a:clrScheme>
      <a:clrMap bg1="lt1" tx1="dk1" bg2="lt2" tx2="dk2" accent1="accent1" accent2="accent2" accent3="accent3" accent4="accent4" accent5="accent5" accent6="accent6" hlink="hlink" folHlink="folHlink"/>
    </a:extraClrScheme>
    <a:extraClrScheme>
      <a:clrScheme name="Koppers 14">
        <a:dk1>
          <a:srgbClr val="000000"/>
        </a:dk1>
        <a:lt1>
          <a:srgbClr val="FFFFFF"/>
        </a:lt1>
        <a:dk2>
          <a:srgbClr val="000000"/>
        </a:dk2>
        <a:lt2>
          <a:srgbClr val="808080"/>
        </a:lt2>
        <a:accent1>
          <a:srgbClr val="BBE0E3"/>
        </a:accent1>
        <a:accent2>
          <a:srgbClr val="008080"/>
        </a:accent2>
        <a:accent3>
          <a:srgbClr val="FFFFFF"/>
        </a:accent3>
        <a:accent4>
          <a:srgbClr val="000000"/>
        </a:accent4>
        <a:accent5>
          <a:srgbClr val="DAEDEF"/>
        </a:accent5>
        <a:accent6>
          <a:srgbClr val="007373"/>
        </a:accent6>
        <a:hlink>
          <a:srgbClr val="006699"/>
        </a:hlink>
        <a:folHlink>
          <a:srgbClr val="5AB1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Koppers 1">
    <a:dk1>
      <a:sysClr val="windowText" lastClr="000000"/>
    </a:dk1>
    <a:lt1>
      <a:sysClr val="window" lastClr="FFFFFF"/>
    </a:lt1>
    <a:dk2>
      <a:srgbClr val="283138"/>
    </a:dk2>
    <a:lt2>
      <a:srgbClr val="5E8C3F"/>
    </a:lt2>
    <a:accent1>
      <a:srgbClr val="0B5C78"/>
    </a:accent1>
    <a:accent2>
      <a:srgbClr val="5E8C3F"/>
    </a:accent2>
    <a:accent3>
      <a:srgbClr val="3E9CB9"/>
    </a:accent3>
    <a:accent4>
      <a:srgbClr val="6C4E91"/>
    </a:accent4>
    <a:accent5>
      <a:srgbClr val="F38337"/>
    </a:accent5>
    <a:accent6>
      <a:srgbClr val="D1D4B1"/>
    </a:accent6>
    <a:hlink>
      <a:srgbClr val="3E9CB9"/>
    </a:hlink>
    <a:folHlink>
      <a:srgbClr val="898E90"/>
    </a:folHlink>
  </a:clrScheme>
  <a:fontScheme name="Kopp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oppers 1">
    <a:dk1>
      <a:sysClr val="windowText" lastClr="000000"/>
    </a:dk1>
    <a:lt1>
      <a:sysClr val="window" lastClr="FFFFFF"/>
    </a:lt1>
    <a:dk2>
      <a:srgbClr val="283138"/>
    </a:dk2>
    <a:lt2>
      <a:srgbClr val="5E8C3F"/>
    </a:lt2>
    <a:accent1>
      <a:srgbClr val="0B5C78"/>
    </a:accent1>
    <a:accent2>
      <a:srgbClr val="5E8C3F"/>
    </a:accent2>
    <a:accent3>
      <a:srgbClr val="3E9CB9"/>
    </a:accent3>
    <a:accent4>
      <a:srgbClr val="6C4E91"/>
    </a:accent4>
    <a:accent5>
      <a:srgbClr val="F38337"/>
    </a:accent5>
    <a:accent6>
      <a:srgbClr val="D1D4B1"/>
    </a:accent6>
    <a:hlink>
      <a:srgbClr val="3E9CB9"/>
    </a:hlink>
    <a:folHlink>
      <a:srgbClr val="898E90"/>
    </a:folHlink>
  </a:clrScheme>
  <a:fontScheme name="Kopp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oppers 1">
    <a:dk1>
      <a:sysClr val="windowText" lastClr="000000"/>
    </a:dk1>
    <a:lt1>
      <a:sysClr val="window" lastClr="FFFFFF"/>
    </a:lt1>
    <a:dk2>
      <a:srgbClr val="283138"/>
    </a:dk2>
    <a:lt2>
      <a:srgbClr val="5E8C3F"/>
    </a:lt2>
    <a:accent1>
      <a:srgbClr val="0B5C78"/>
    </a:accent1>
    <a:accent2>
      <a:srgbClr val="5E8C3F"/>
    </a:accent2>
    <a:accent3>
      <a:srgbClr val="3E9CB9"/>
    </a:accent3>
    <a:accent4>
      <a:srgbClr val="6C4E91"/>
    </a:accent4>
    <a:accent5>
      <a:srgbClr val="F38337"/>
    </a:accent5>
    <a:accent6>
      <a:srgbClr val="D1D4B1"/>
    </a:accent6>
    <a:hlink>
      <a:srgbClr val="3E9CB9"/>
    </a:hlink>
    <a:folHlink>
      <a:srgbClr val="898E90"/>
    </a:folHlink>
  </a:clrScheme>
  <a:fontScheme name="Kopp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oppers 1">
    <a:dk1>
      <a:sysClr val="windowText" lastClr="000000"/>
    </a:dk1>
    <a:lt1>
      <a:sysClr val="window" lastClr="FFFFFF"/>
    </a:lt1>
    <a:dk2>
      <a:srgbClr val="283138"/>
    </a:dk2>
    <a:lt2>
      <a:srgbClr val="5E8C3F"/>
    </a:lt2>
    <a:accent1>
      <a:srgbClr val="0B5C78"/>
    </a:accent1>
    <a:accent2>
      <a:srgbClr val="5E8C3F"/>
    </a:accent2>
    <a:accent3>
      <a:srgbClr val="3E9CB9"/>
    </a:accent3>
    <a:accent4>
      <a:srgbClr val="6C4E91"/>
    </a:accent4>
    <a:accent5>
      <a:srgbClr val="F38337"/>
    </a:accent5>
    <a:accent6>
      <a:srgbClr val="D1D4B1"/>
    </a:accent6>
    <a:hlink>
      <a:srgbClr val="3E9CB9"/>
    </a:hlink>
    <a:folHlink>
      <a:srgbClr val="898E90"/>
    </a:folHlink>
  </a:clrScheme>
  <a:fontScheme name="Kopp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82">
    <a:dk1>
      <a:srgbClr val="0B5C78"/>
    </a:dk1>
    <a:lt1>
      <a:srgbClr val="FFFFFF"/>
    </a:lt1>
    <a:dk2>
      <a:srgbClr val="0B5C78"/>
    </a:dk2>
    <a:lt2>
      <a:srgbClr val="009999"/>
    </a:lt2>
    <a:accent1>
      <a:srgbClr val="BBE0E3"/>
    </a:accent1>
    <a:accent2>
      <a:srgbClr val="58A736"/>
    </a:accent2>
    <a:accent3>
      <a:srgbClr val="0B5C78"/>
    </a:accent3>
    <a:accent4>
      <a:srgbClr val="000000"/>
    </a:accent4>
    <a:accent5>
      <a:srgbClr val="DAEDEF"/>
    </a:accent5>
    <a:accent6>
      <a:srgbClr val="01576E"/>
    </a:accent6>
    <a:hlink>
      <a:srgbClr val="009999"/>
    </a:hlink>
    <a:folHlink>
      <a:srgbClr val="5AB125"/>
    </a:folHlink>
  </a:clrScheme>
  <a:fontScheme name="Koppe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2011 Goal setting Test.thmx</Template>
  <TotalTime>5229</TotalTime>
  <Words>3828</Words>
  <Application>Microsoft Office PowerPoint</Application>
  <PresentationFormat>On-screen Show (4:3)</PresentationFormat>
  <Paragraphs>556</Paragraphs>
  <Slides>46</Slides>
  <Notes>24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46</vt:i4>
      </vt:variant>
    </vt:vector>
  </HeadingPairs>
  <TitlesOfParts>
    <vt:vector size="61" baseType="lpstr">
      <vt:lpstr>ＭＳ Ｐゴシック</vt:lpstr>
      <vt:lpstr>ＭＳ Ｐゴシック</vt:lpstr>
      <vt:lpstr>Arial</vt:lpstr>
      <vt:lpstr>Baskerville Old Face</vt:lpstr>
      <vt:lpstr>Calibri</vt:lpstr>
      <vt:lpstr>Courier New</vt:lpstr>
      <vt:lpstr>Frutiger LT Std 55 Roman</vt:lpstr>
      <vt:lpstr>Frutiger LT Std 65 Bold</vt:lpstr>
      <vt:lpstr>FrutigerLTStd-Roman</vt:lpstr>
      <vt:lpstr>ProximaNovaBold</vt:lpstr>
      <vt:lpstr>ProximaNovaSemibold</vt:lpstr>
      <vt:lpstr>Times New Roman</vt:lpstr>
      <vt:lpstr>Wingdings</vt:lpstr>
      <vt:lpstr>Wingdings 2</vt:lpstr>
      <vt:lpstr>2011 Goal setting Test</vt:lpstr>
      <vt:lpstr>PowerPoint Presentation</vt:lpstr>
      <vt:lpstr>PowerPoint Presentation</vt:lpstr>
      <vt:lpstr>PowerPoint Presentation</vt:lpstr>
      <vt:lpstr>Forward Looking Statement</vt:lpstr>
      <vt:lpstr>PowerPoint Presentation</vt:lpstr>
      <vt:lpstr>Investment Thesis</vt:lpstr>
      <vt:lpstr>Business Strategy</vt:lpstr>
      <vt:lpstr>At-A-Glance</vt:lpstr>
      <vt:lpstr>Segment Overview</vt:lpstr>
      <vt:lpstr>PowerPoint Presentation</vt:lpstr>
      <vt:lpstr>Zero Harm Culture</vt:lpstr>
      <vt:lpstr>Zero Harm – YTD (at 6/30/2018) 26 of 47 Operating Locations*</vt:lpstr>
      <vt:lpstr>PowerPoint Presentation</vt:lpstr>
      <vt:lpstr>Leading Global Producer of Wood Preservation and Enhancement Products</vt:lpstr>
      <vt:lpstr>Vertically Integrated; Strategically Located Footprint</vt:lpstr>
      <vt:lpstr>Railroad &amp; Utility Products and Services: Near-Term Challenges; Improving in 2H 2018</vt:lpstr>
      <vt:lpstr>Performance Chemicals: Steady Gains in Attractive End Markets</vt:lpstr>
      <vt:lpstr>Long-Term Contracts with  Key Customers</vt:lpstr>
      <vt:lpstr>Successfully Repositioned Business</vt:lpstr>
      <vt:lpstr>PowerPoint Presentation</vt:lpstr>
      <vt:lpstr>Growth-Focused, Strategic Investment</vt:lpstr>
      <vt:lpstr>Compelling Valuation &amp; Terms</vt:lpstr>
      <vt:lpstr>Combining Industry Leaders in Wood Treatment Market</vt:lpstr>
      <vt:lpstr>Strengthens Market Position as  Vertically Integrated Wood Treatment Leader</vt:lpstr>
      <vt:lpstr>Strong Presence in Utility Pole Treatment</vt:lpstr>
      <vt:lpstr>Utility Poles: Treatment &amp; Delivery</vt:lpstr>
      <vt:lpstr>PowerPoint Presentation</vt:lpstr>
      <vt:lpstr>PowerPoint Presentation</vt:lpstr>
      <vt:lpstr>Q2 Sales of $436M: Acquisitions in RUPS &amp; Ongoing CMC Strength</vt:lpstr>
      <vt:lpstr>Q2 Adjusted EBITDA of $55M: Higher CMC Profitability; PC Strong Prior Year</vt:lpstr>
      <vt:lpstr>Net Leverage Ratio: Improved Balance Sheet; Debt Reduction Focus</vt:lpstr>
      <vt:lpstr>PowerPoint Presentation</vt:lpstr>
      <vt:lpstr>2018 Adjusted EBITDA Forecast: RUPS M&amp;A Driven Improvement</vt:lpstr>
      <vt:lpstr>2018 Adjusted EBITDA Forecast: PC Growth Offset by Raw Material Headwind</vt:lpstr>
      <vt:lpstr>2018 Adjusted EBITDA Forecast: CMC Improved Profitability Globally</vt:lpstr>
      <vt:lpstr>2018 Sales Forecast of ~$1.8B; CMC Sales Growth &amp; RUPS Acquisitions</vt:lpstr>
      <vt:lpstr>2018 Adjusted EBITDA Forecast: CMC &amp; Acquisitions Drive Higher Profitability</vt:lpstr>
      <vt:lpstr>Non-GAAP Measures and Guidance</vt:lpstr>
      <vt:lpstr>Unaudited Segment Information</vt:lpstr>
      <vt:lpstr>Unaudited Reconciliation of Operating Profit To EBITDA and Adjusted EBITDA</vt:lpstr>
      <vt:lpstr>Unaudited Reconciliation of Operating Profit To EBITDA and Adjusted EBITDA</vt:lpstr>
      <vt:lpstr>Unaudited Reconciliation of Total Debt To Net Debt and Net Leverage Ratio</vt:lpstr>
      <vt:lpstr>Unaudited Reconciliation of Net Income  To EBITDA and Adjusted EBITDA (LTM)</vt:lpstr>
      <vt:lpstr>Unaudited Reconciliation of Net Income  To EBITDA and Adjusted EBITDA (LTM)</vt:lpstr>
      <vt:lpstr>PowerPoint Presentation</vt:lpstr>
      <vt:lpstr>PowerPoint Presentation</vt:lpstr>
    </vt:vector>
  </TitlesOfParts>
  <Company>Koppers Performance Chemicals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Buffy Flesher</dc:creator>
  <cp:lastModifiedBy>McGuire, Quynh T</cp:lastModifiedBy>
  <cp:revision>241</cp:revision>
  <cp:lastPrinted>2018-04-08T11:45:01Z</cp:lastPrinted>
  <dcterms:created xsi:type="dcterms:W3CDTF">2016-07-13T16:22:04Z</dcterms:created>
  <dcterms:modified xsi:type="dcterms:W3CDTF">2018-09-01T20:04:20Z</dcterms:modified>
</cp:coreProperties>
</file>